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700" r:id="rId4"/>
  </p:sldMasterIdLst>
  <p:notesMasterIdLst>
    <p:notesMasterId r:id="rId92"/>
  </p:notesMasterIdLst>
  <p:sldIdLst>
    <p:sldId id="2454" r:id="rId5"/>
    <p:sldId id="3822" r:id="rId6"/>
    <p:sldId id="4151" r:id="rId7"/>
    <p:sldId id="849" r:id="rId8"/>
    <p:sldId id="4239" r:id="rId9"/>
    <p:sldId id="4107" r:id="rId10"/>
    <p:sldId id="4108" r:id="rId11"/>
    <p:sldId id="4109" r:id="rId12"/>
    <p:sldId id="4183" r:id="rId13"/>
    <p:sldId id="4110" r:id="rId14"/>
    <p:sldId id="4111" r:id="rId15"/>
    <p:sldId id="3747" r:id="rId16"/>
    <p:sldId id="3748" r:id="rId17"/>
    <p:sldId id="1671" r:id="rId18"/>
    <p:sldId id="1366" r:id="rId19"/>
    <p:sldId id="4184" r:id="rId20"/>
    <p:sldId id="4197" r:id="rId21"/>
    <p:sldId id="1020" r:id="rId22"/>
    <p:sldId id="4186" r:id="rId23"/>
    <p:sldId id="3437" r:id="rId24"/>
    <p:sldId id="1096" r:id="rId25"/>
    <p:sldId id="1099" r:id="rId26"/>
    <p:sldId id="4187" r:id="rId27"/>
    <p:sldId id="4188" r:id="rId28"/>
    <p:sldId id="4141" r:id="rId29"/>
    <p:sldId id="4142" r:id="rId30"/>
    <p:sldId id="4143" r:id="rId31"/>
    <p:sldId id="4144" r:id="rId32"/>
    <p:sldId id="4145" r:id="rId33"/>
    <p:sldId id="4189" r:id="rId34"/>
    <p:sldId id="4190" r:id="rId35"/>
    <p:sldId id="3796" r:id="rId36"/>
    <p:sldId id="4119" r:id="rId37"/>
    <p:sldId id="3420" r:id="rId38"/>
    <p:sldId id="3421" r:id="rId39"/>
    <p:sldId id="298" r:id="rId40"/>
    <p:sldId id="308" r:id="rId41"/>
    <p:sldId id="309" r:id="rId42"/>
    <p:sldId id="4229" r:id="rId43"/>
    <p:sldId id="3578" r:id="rId44"/>
    <p:sldId id="2389" r:id="rId45"/>
    <p:sldId id="1104" r:id="rId46"/>
    <p:sldId id="914" r:id="rId47"/>
    <p:sldId id="915" r:id="rId48"/>
    <p:sldId id="3742" r:id="rId49"/>
    <p:sldId id="3567" r:id="rId50"/>
    <p:sldId id="3424" r:id="rId51"/>
    <p:sldId id="3446" r:id="rId52"/>
    <p:sldId id="2563" r:id="rId53"/>
    <p:sldId id="3162" r:id="rId54"/>
    <p:sldId id="3744" r:id="rId55"/>
    <p:sldId id="4074" r:id="rId56"/>
    <p:sldId id="4075" r:id="rId57"/>
    <p:sldId id="4081" r:id="rId58"/>
    <p:sldId id="872" r:id="rId59"/>
    <p:sldId id="4231" r:id="rId60"/>
    <p:sldId id="4185" r:id="rId61"/>
    <p:sldId id="1028" r:id="rId62"/>
    <p:sldId id="1030" r:id="rId63"/>
    <p:sldId id="1036" r:id="rId64"/>
    <p:sldId id="1037" r:id="rId65"/>
    <p:sldId id="1038" r:id="rId66"/>
    <p:sldId id="1039" r:id="rId67"/>
    <p:sldId id="1040" r:id="rId68"/>
    <p:sldId id="1041" r:id="rId69"/>
    <p:sldId id="1043" r:id="rId70"/>
    <p:sldId id="1044" r:id="rId71"/>
    <p:sldId id="1045" r:id="rId72"/>
    <p:sldId id="1046" r:id="rId73"/>
    <p:sldId id="4154" r:id="rId74"/>
    <p:sldId id="2695" r:id="rId75"/>
    <p:sldId id="2696" r:id="rId76"/>
    <p:sldId id="3036" r:id="rId77"/>
    <p:sldId id="3037" r:id="rId78"/>
    <p:sldId id="3150" r:id="rId79"/>
    <p:sldId id="3151" r:id="rId80"/>
    <p:sldId id="3784" r:id="rId81"/>
    <p:sldId id="3829" r:id="rId82"/>
    <p:sldId id="3845" r:id="rId83"/>
    <p:sldId id="3834" r:id="rId84"/>
    <p:sldId id="4146" r:id="rId85"/>
    <p:sldId id="4117" r:id="rId86"/>
    <p:sldId id="4120" r:id="rId87"/>
    <p:sldId id="2381" r:id="rId88"/>
    <p:sldId id="4251" r:id="rId89"/>
    <p:sldId id="4252" r:id="rId90"/>
    <p:sldId id="646" r:id="rId9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98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93760" autoAdjust="0"/>
  </p:normalViewPr>
  <p:slideViewPr>
    <p:cSldViewPr snapToGrid="0">
      <p:cViewPr varScale="1">
        <p:scale>
          <a:sx n="103" d="100"/>
          <a:sy n="103" d="100"/>
        </p:scale>
        <p:origin x="776" y="184"/>
      </p:cViewPr>
      <p:guideLst/>
    </p:cSldViewPr>
  </p:slideViewPr>
  <p:outlineViewPr>
    <p:cViewPr>
      <p:scale>
        <a:sx n="33" d="100"/>
        <a:sy n="33" d="100"/>
      </p:scale>
      <p:origin x="0" y="-17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theme" Target="theme/theme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E01C9E-941F-4F9C-BBA5-650B4BFDD0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2B15EDF-9F91-430D-AE1C-305D9EDF9DDB}">
      <dgm:prSet/>
      <dgm:spPr/>
      <dgm:t>
        <a:bodyPr/>
        <a:lstStyle/>
        <a:p>
          <a:pPr rtl="0"/>
          <a:r>
            <a:rPr lang="en-US" u="sng" dirty="0"/>
            <a:t>Best Practice</a:t>
          </a:r>
        </a:p>
      </dgm:t>
    </dgm:pt>
    <dgm:pt modelId="{EE0141F6-5F21-4E44-BD71-A0159DCE30E2}" type="parTrans" cxnId="{6C7880FB-EAD3-424C-8579-487D854BFA0E}">
      <dgm:prSet/>
      <dgm:spPr/>
      <dgm:t>
        <a:bodyPr/>
        <a:lstStyle/>
        <a:p>
          <a:endParaRPr lang="en-US"/>
        </a:p>
      </dgm:t>
    </dgm:pt>
    <dgm:pt modelId="{0346B69B-A3B3-4113-AF89-24AF9ABE468C}" type="sibTrans" cxnId="{6C7880FB-EAD3-424C-8579-487D854BFA0E}">
      <dgm:prSet/>
      <dgm:spPr/>
      <dgm:t>
        <a:bodyPr/>
        <a:lstStyle/>
        <a:p>
          <a:endParaRPr lang="en-US"/>
        </a:p>
      </dgm:t>
    </dgm:pt>
    <dgm:pt modelId="{5D93163B-6C52-4532-A630-4CF4CE6E456D}">
      <dgm:prSet/>
      <dgm:spPr/>
      <dgm:t>
        <a:bodyPr/>
        <a:lstStyle/>
        <a:p>
          <a:pPr rtl="0"/>
          <a:r>
            <a:rPr lang="en-US" dirty="0"/>
            <a:t>When applicable, inform parent or guardian that the alleged HIB involves perceived sexual orientation or gender identity/expression, but do not share actual sexual orientation or gender identity/expression as part of HIB notice</a:t>
          </a:r>
        </a:p>
      </dgm:t>
    </dgm:pt>
    <dgm:pt modelId="{3BCAB9D4-686F-4D27-84D8-E6160BB8FCE2}" type="parTrans" cxnId="{2A26D7A4-C5F6-45C9-9FD5-24444AB77AD1}">
      <dgm:prSet/>
      <dgm:spPr/>
      <dgm:t>
        <a:bodyPr/>
        <a:lstStyle/>
        <a:p>
          <a:endParaRPr lang="en-US"/>
        </a:p>
      </dgm:t>
    </dgm:pt>
    <dgm:pt modelId="{A8F1DEAB-A9DB-4EB6-87DC-5C50C2FAE176}" type="sibTrans" cxnId="{2A26D7A4-C5F6-45C9-9FD5-24444AB77AD1}">
      <dgm:prSet/>
      <dgm:spPr/>
      <dgm:t>
        <a:bodyPr/>
        <a:lstStyle/>
        <a:p>
          <a:endParaRPr lang="en-US"/>
        </a:p>
      </dgm:t>
    </dgm:pt>
    <dgm:pt modelId="{11968E2D-31BF-4AAF-BD16-96F765BC7F44}">
      <dgm:prSet/>
      <dgm:spPr/>
      <dgm:t>
        <a:bodyPr/>
        <a:lstStyle/>
        <a:p>
          <a:pPr rtl="0"/>
          <a:r>
            <a:rPr lang="en-US" dirty="0"/>
            <a:t>Be aware of other sensitive issues that may arise (interracial relationships, disputes related to religion, etc.)</a:t>
          </a:r>
        </a:p>
      </dgm:t>
    </dgm:pt>
    <dgm:pt modelId="{919523C9-5DF7-4BE0-99AE-A69A948443B5}" type="parTrans" cxnId="{36396CDD-8D30-4889-96F4-8CAFFF11AA70}">
      <dgm:prSet/>
      <dgm:spPr/>
      <dgm:t>
        <a:bodyPr/>
        <a:lstStyle/>
        <a:p>
          <a:endParaRPr lang="en-US"/>
        </a:p>
      </dgm:t>
    </dgm:pt>
    <dgm:pt modelId="{FB5FF051-1FF2-47E7-AA4C-30200B394919}" type="sibTrans" cxnId="{36396CDD-8D30-4889-96F4-8CAFFF11AA70}">
      <dgm:prSet/>
      <dgm:spPr/>
      <dgm:t>
        <a:bodyPr/>
        <a:lstStyle/>
        <a:p>
          <a:endParaRPr lang="en-US"/>
        </a:p>
      </dgm:t>
    </dgm:pt>
    <dgm:pt modelId="{9E854A80-79A4-4901-B904-ACD78773AAB5}">
      <dgm:prSet/>
      <dgm:spPr/>
      <dgm:t>
        <a:bodyPr/>
        <a:lstStyle/>
        <a:p>
          <a:pPr rtl="0"/>
          <a:r>
            <a:rPr lang="en-US" dirty="0"/>
            <a:t>Ask the student about any issues in the home that the district should be aware when notifying parents and consider student requests regarding parental notice </a:t>
          </a:r>
        </a:p>
      </dgm:t>
    </dgm:pt>
    <dgm:pt modelId="{0EFF2BE2-8B2E-4BF7-AFB0-EF477E51A2BB}" type="parTrans" cxnId="{8B27B587-1E14-4EA5-99B1-F2AB0F18B111}">
      <dgm:prSet/>
      <dgm:spPr/>
      <dgm:t>
        <a:bodyPr/>
        <a:lstStyle/>
        <a:p>
          <a:endParaRPr lang="en-US"/>
        </a:p>
      </dgm:t>
    </dgm:pt>
    <dgm:pt modelId="{D760F195-EFB5-4DF8-9B9B-0139D34D775E}" type="sibTrans" cxnId="{8B27B587-1E14-4EA5-99B1-F2AB0F18B111}">
      <dgm:prSet/>
      <dgm:spPr/>
      <dgm:t>
        <a:bodyPr/>
        <a:lstStyle/>
        <a:p>
          <a:endParaRPr lang="en-US"/>
        </a:p>
      </dgm:t>
    </dgm:pt>
    <dgm:pt modelId="{CCABDCB7-33BA-4CD6-910D-7CE3C5E562C0}" type="pres">
      <dgm:prSet presAssocID="{BAE01C9E-941F-4F9C-BBA5-650B4BFDD062}" presName="linear" presStyleCnt="0">
        <dgm:presLayoutVars>
          <dgm:animLvl val="lvl"/>
          <dgm:resizeHandles val="exact"/>
        </dgm:presLayoutVars>
      </dgm:prSet>
      <dgm:spPr/>
    </dgm:pt>
    <dgm:pt modelId="{76DC9B22-A178-4BA3-8C42-E271681D256E}" type="pres">
      <dgm:prSet presAssocID="{02B15EDF-9F91-430D-AE1C-305D9EDF9DDB}" presName="parentText" presStyleLbl="node1" presStyleIdx="0" presStyleCnt="1">
        <dgm:presLayoutVars>
          <dgm:chMax val="0"/>
          <dgm:bulletEnabled val="1"/>
        </dgm:presLayoutVars>
      </dgm:prSet>
      <dgm:spPr/>
    </dgm:pt>
    <dgm:pt modelId="{67355177-5C3E-4DCA-9637-738E7A54FF1A}" type="pres">
      <dgm:prSet presAssocID="{02B15EDF-9F91-430D-AE1C-305D9EDF9DDB}" presName="childText" presStyleLbl="revTx" presStyleIdx="0" presStyleCnt="1">
        <dgm:presLayoutVars>
          <dgm:bulletEnabled val="1"/>
        </dgm:presLayoutVars>
      </dgm:prSet>
      <dgm:spPr/>
    </dgm:pt>
  </dgm:ptLst>
  <dgm:cxnLst>
    <dgm:cxn modelId="{39E20617-B45F-4DCB-AF5F-B35A2256A620}" type="presOf" srcId="{5D93163B-6C52-4532-A630-4CF4CE6E456D}" destId="{67355177-5C3E-4DCA-9637-738E7A54FF1A}" srcOrd="0" destOrd="0" presId="urn:microsoft.com/office/officeart/2005/8/layout/vList2"/>
    <dgm:cxn modelId="{D20DB917-CA13-4EF2-8BA8-0610A9466A97}" type="presOf" srcId="{9E854A80-79A4-4901-B904-ACD78773AAB5}" destId="{67355177-5C3E-4DCA-9637-738E7A54FF1A}" srcOrd="0" destOrd="2" presId="urn:microsoft.com/office/officeart/2005/8/layout/vList2"/>
    <dgm:cxn modelId="{E5A22055-D4FF-4A60-87F3-1A130D34558D}" type="presOf" srcId="{BAE01C9E-941F-4F9C-BBA5-650B4BFDD062}" destId="{CCABDCB7-33BA-4CD6-910D-7CE3C5E562C0}" srcOrd="0" destOrd="0" presId="urn:microsoft.com/office/officeart/2005/8/layout/vList2"/>
    <dgm:cxn modelId="{8B27B587-1E14-4EA5-99B1-F2AB0F18B111}" srcId="{02B15EDF-9F91-430D-AE1C-305D9EDF9DDB}" destId="{9E854A80-79A4-4901-B904-ACD78773AAB5}" srcOrd="2" destOrd="0" parTransId="{0EFF2BE2-8B2E-4BF7-AFB0-EF477E51A2BB}" sibTransId="{D760F195-EFB5-4DF8-9B9B-0139D34D775E}"/>
    <dgm:cxn modelId="{2A26D7A4-C5F6-45C9-9FD5-24444AB77AD1}" srcId="{02B15EDF-9F91-430D-AE1C-305D9EDF9DDB}" destId="{5D93163B-6C52-4532-A630-4CF4CE6E456D}" srcOrd="0" destOrd="0" parTransId="{3BCAB9D4-686F-4D27-84D8-E6160BB8FCE2}" sibTransId="{A8F1DEAB-A9DB-4EB6-87DC-5C50C2FAE176}"/>
    <dgm:cxn modelId="{FD893BC7-0261-4504-808E-B9DAAD23DED9}" type="presOf" srcId="{02B15EDF-9F91-430D-AE1C-305D9EDF9DDB}" destId="{76DC9B22-A178-4BA3-8C42-E271681D256E}" srcOrd="0" destOrd="0" presId="urn:microsoft.com/office/officeart/2005/8/layout/vList2"/>
    <dgm:cxn modelId="{36396CDD-8D30-4889-96F4-8CAFFF11AA70}" srcId="{02B15EDF-9F91-430D-AE1C-305D9EDF9DDB}" destId="{11968E2D-31BF-4AAF-BD16-96F765BC7F44}" srcOrd="1" destOrd="0" parTransId="{919523C9-5DF7-4BE0-99AE-A69A948443B5}" sibTransId="{FB5FF051-1FF2-47E7-AA4C-30200B394919}"/>
    <dgm:cxn modelId="{F5D398DF-3F7D-439A-9BDA-28715D1D45AC}" type="presOf" srcId="{11968E2D-31BF-4AAF-BD16-96F765BC7F44}" destId="{67355177-5C3E-4DCA-9637-738E7A54FF1A}" srcOrd="0" destOrd="1" presId="urn:microsoft.com/office/officeart/2005/8/layout/vList2"/>
    <dgm:cxn modelId="{6C7880FB-EAD3-424C-8579-487D854BFA0E}" srcId="{BAE01C9E-941F-4F9C-BBA5-650B4BFDD062}" destId="{02B15EDF-9F91-430D-AE1C-305D9EDF9DDB}" srcOrd="0" destOrd="0" parTransId="{EE0141F6-5F21-4E44-BD71-A0159DCE30E2}" sibTransId="{0346B69B-A3B3-4113-AF89-24AF9ABE468C}"/>
    <dgm:cxn modelId="{31186886-CCCC-44C8-B372-92281BCC3277}" type="presParOf" srcId="{CCABDCB7-33BA-4CD6-910D-7CE3C5E562C0}" destId="{76DC9B22-A178-4BA3-8C42-E271681D256E}" srcOrd="0" destOrd="0" presId="urn:microsoft.com/office/officeart/2005/8/layout/vList2"/>
    <dgm:cxn modelId="{BACC167D-8F34-42CE-A52C-9B20DBE73393}" type="presParOf" srcId="{CCABDCB7-33BA-4CD6-910D-7CE3C5E562C0}" destId="{67355177-5C3E-4DCA-9637-738E7A54FF1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A9CD03-8F25-4AFB-A10A-7ED3066CCA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D0106BC-6B04-48FC-B08E-C2C06C80D8EB}">
      <dgm:prSet/>
      <dgm:spPr/>
      <dgm:t>
        <a:bodyPr/>
        <a:lstStyle/>
        <a:p>
          <a:pPr rtl="0"/>
          <a:r>
            <a:rPr lang="en-US" u="sng" dirty="0"/>
            <a:t>Prior Regulation</a:t>
          </a:r>
        </a:p>
      </dgm:t>
    </dgm:pt>
    <dgm:pt modelId="{DE9FDA96-2377-48F4-B0C8-831D18915B98}" type="parTrans" cxnId="{4B64BCA9-7CD5-43A4-ADB5-FDC44EE1A1C0}">
      <dgm:prSet/>
      <dgm:spPr/>
      <dgm:t>
        <a:bodyPr/>
        <a:lstStyle/>
        <a:p>
          <a:endParaRPr lang="en-US"/>
        </a:p>
      </dgm:t>
    </dgm:pt>
    <dgm:pt modelId="{CEA368BF-4C2D-475E-85EC-769D63ABF4D3}" type="sibTrans" cxnId="{4B64BCA9-7CD5-43A4-ADB5-FDC44EE1A1C0}">
      <dgm:prSet/>
      <dgm:spPr/>
      <dgm:t>
        <a:bodyPr/>
        <a:lstStyle/>
        <a:p>
          <a:endParaRPr lang="en-US"/>
        </a:p>
      </dgm:t>
    </dgm:pt>
    <dgm:pt modelId="{C0E48FF3-2B76-46E4-999B-3DB197BD4B95}">
      <dgm:prSet/>
      <dgm:spPr/>
      <dgm:t>
        <a:bodyPr/>
        <a:lstStyle/>
        <a:p>
          <a:pPr rtl="0"/>
          <a:r>
            <a:rPr lang="en-US" dirty="0"/>
            <a:t>Indicates that APSSDs are governed by student discipline rules that apply to all public schools and holds PSSDs to same requirements as all boards of education.</a:t>
          </a:r>
        </a:p>
      </dgm:t>
    </dgm:pt>
    <dgm:pt modelId="{4F36DB24-A41E-4F36-B7EA-8823E5168964}" type="parTrans" cxnId="{ED1C87CD-7D84-435B-B2F5-F41F10DBA52A}">
      <dgm:prSet/>
      <dgm:spPr/>
      <dgm:t>
        <a:bodyPr/>
        <a:lstStyle/>
        <a:p>
          <a:endParaRPr lang="en-US"/>
        </a:p>
      </dgm:t>
    </dgm:pt>
    <dgm:pt modelId="{FD4D184B-15A5-4FD7-9CFA-57006B776DB5}" type="sibTrans" cxnId="{ED1C87CD-7D84-435B-B2F5-F41F10DBA52A}">
      <dgm:prSet/>
      <dgm:spPr/>
      <dgm:t>
        <a:bodyPr/>
        <a:lstStyle/>
        <a:p>
          <a:endParaRPr lang="en-US"/>
        </a:p>
      </dgm:t>
    </dgm:pt>
    <dgm:pt modelId="{A7BEEA12-BD58-44EA-91EF-6069BF8853AE}">
      <dgm:prSet/>
      <dgm:spPr/>
      <dgm:t>
        <a:bodyPr/>
        <a:lstStyle/>
        <a:p>
          <a:pPr rtl="0"/>
          <a:r>
            <a:rPr lang="en-US" u="sng" dirty="0"/>
            <a:t>New Regulation</a:t>
          </a:r>
        </a:p>
      </dgm:t>
    </dgm:pt>
    <dgm:pt modelId="{1694DEC6-5C34-4108-9891-BAE9BD78295A}" type="parTrans" cxnId="{759B4549-C73D-4700-869D-2F464CBE0270}">
      <dgm:prSet/>
      <dgm:spPr/>
      <dgm:t>
        <a:bodyPr/>
        <a:lstStyle/>
        <a:p>
          <a:endParaRPr lang="en-US"/>
        </a:p>
      </dgm:t>
    </dgm:pt>
    <dgm:pt modelId="{89B76363-CF69-4334-9E55-7569031D24E3}" type="sibTrans" cxnId="{759B4549-C73D-4700-869D-2F464CBE0270}">
      <dgm:prSet/>
      <dgm:spPr/>
      <dgm:t>
        <a:bodyPr/>
        <a:lstStyle/>
        <a:p>
          <a:endParaRPr lang="en-US"/>
        </a:p>
      </dgm:t>
    </dgm:pt>
    <dgm:pt modelId="{2BCD1D32-09D4-43E0-B37F-786D2DC3E659}">
      <dgm:prSet/>
      <dgm:spPr/>
      <dgm:t>
        <a:bodyPr/>
        <a:lstStyle/>
        <a:p>
          <a:pPr rtl="0"/>
          <a:r>
            <a:rPr lang="en-US" dirty="0"/>
            <a:t>Provides specific HIB rules for APSSDs and requires adoption of HIB policy.  </a:t>
          </a:r>
        </a:p>
      </dgm:t>
    </dgm:pt>
    <dgm:pt modelId="{87C86185-B056-4878-8781-5C8C24E450C3}" type="parTrans" cxnId="{4E2986BB-7C59-489D-9680-FAEE766842B7}">
      <dgm:prSet/>
      <dgm:spPr/>
      <dgm:t>
        <a:bodyPr/>
        <a:lstStyle/>
        <a:p>
          <a:endParaRPr lang="en-US"/>
        </a:p>
      </dgm:t>
    </dgm:pt>
    <dgm:pt modelId="{F494C098-5797-4627-B724-AFD615AD9641}" type="sibTrans" cxnId="{4E2986BB-7C59-489D-9680-FAEE766842B7}">
      <dgm:prSet/>
      <dgm:spPr/>
      <dgm:t>
        <a:bodyPr/>
        <a:lstStyle/>
        <a:p>
          <a:endParaRPr lang="en-US"/>
        </a:p>
      </dgm:t>
    </dgm:pt>
    <dgm:pt modelId="{4DFE96DC-1719-4D9A-8AE8-4CB477F0B7D2}">
      <dgm:prSet/>
      <dgm:spPr/>
      <dgm:t>
        <a:bodyPr/>
        <a:lstStyle/>
        <a:p>
          <a:pPr rtl="0"/>
          <a:r>
            <a:rPr lang="en-US" dirty="0"/>
            <a:t>Requires sending district BOE of the alleged victim to take the lead in investigating incidents involving APSSD students when incident occurs:</a:t>
          </a:r>
        </a:p>
      </dgm:t>
    </dgm:pt>
    <dgm:pt modelId="{3D0B2E72-9FBC-4128-8775-686F1361FAED}" type="parTrans" cxnId="{7C520914-F719-4F55-925D-3868FDFE48D4}">
      <dgm:prSet/>
      <dgm:spPr/>
      <dgm:t>
        <a:bodyPr/>
        <a:lstStyle/>
        <a:p>
          <a:endParaRPr lang="en-US"/>
        </a:p>
      </dgm:t>
    </dgm:pt>
    <dgm:pt modelId="{67CAF117-EF0F-47CC-90C1-E19F37647988}" type="sibTrans" cxnId="{7C520914-F719-4F55-925D-3868FDFE48D4}">
      <dgm:prSet/>
      <dgm:spPr/>
      <dgm:t>
        <a:bodyPr/>
        <a:lstStyle/>
        <a:p>
          <a:endParaRPr lang="en-US"/>
        </a:p>
      </dgm:t>
    </dgm:pt>
    <dgm:pt modelId="{77C9D4F0-EE67-413A-8F62-639166F13D8B}">
      <dgm:prSet/>
      <dgm:spPr/>
      <dgm:t>
        <a:bodyPr/>
        <a:lstStyle/>
        <a:p>
          <a:pPr rtl="0"/>
          <a:r>
            <a:rPr lang="en-US" dirty="0"/>
            <a:t>On BOE school bus, </a:t>
          </a:r>
        </a:p>
      </dgm:t>
    </dgm:pt>
    <dgm:pt modelId="{5CF23AAC-96D9-46DC-89E9-B9CA885F5813}" type="parTrans" cxnId="{FD47A832-AFB3-4E43-ADA4-FEDCE7D5F228}">
      <dgm:prSet/>
      <dgm:spPr/>
      <dgm:t>
        <a:bodyPr/>
        <a:lstStyle/>
        <a:p>
          <a:endParaRPr lang="en-US"/>
        </a:p>
      </dgm:t>
    </dgm:pt>
    <dgm:pt modelId="{B349ADB6-FCEF-4A9F-8C69-22061A8090F1}" type="sibTrans" cxnId="{FD47A832-AFB3-4E43-ADA4-FEDCE7D5F228}">
      <dgm:prSet/>
      <dgm:spPr/>
      <dgm:t>
        <a:bodyPr/>
        <a:lstStyle/>
        <a:p>
          <a:endParaRPr lang="en-US"/>
        </a:p>
      </dgm:t>
    </dgm:pt>
    <dgm:pt modelId="{ED29C2A0-181B-4BB5-8298-E728DD1A68BB}">
      <dgm:prSet/>
      <dgm:spPr/>
      <dgm:t>
        <a:bodyPr/>
        <a:lstStyle/>
        <a:p>
          <a:pPr rtl="0"/>
          <a:r>
            <a:rPr lang="en-US" dirty="0"/>
            <a:t>At school-sponsored function and/or </a:t>
          </a:r>
        </a:p>
      </dgm:t>
    </dgm:pt>
    <dgm:pt modelId="{A381CA9E-185F-4324-BE83-EB50F8D211B2}" type="parTrans" cxnId="{8EF17BDA-16EF-4866-9F33-B9C063849674}">
      <dgm:prSet/>
      <dgm:spPr/>
      <dgm:t>
        <a:bodyPr/>
        <a:lstStyle/>
        <a:p>
          <a:endParaRPr lang="en-US"/>
        </a:p>
      </dgm:t>
    </dgm:pt>
    <dgm:pt modelId="{C761F429-5378-4E10-90DE-7F7A4E0196AE}" type="sibTrans" cxnId="{8EF17BDA-16EF-4866-9F33-B9C063849674}">
      <dgm:prSet/>
      <dgm:spPr/>
      <dgm:t>
        <a:bodyPr/>
        <a:lstStyle/>
        <a:p>
          <a:endParaRPr lang="en-US"/>
        </a:p>
      </dgm:t>
    </dgm:pt>
    <dgm:pt modelId="{A674B82A-E8FB-470C-BE06-480B7A1DC254}">
      <dgm:prSet/>
      <dgm:spPr/>
      <dgm:t>
        <a:bodyPr/>
        <a:lstStyle/>
        <a:p>
          <a:pPr rtl="0"/>
          <a:r>
            <a:rPr lang="en-US" dirty="0"/>
            <a:t>Off school grounds.  </a:t>
          </a:r>
        </a:p>
      </dgm:t>
    </dgm:pt>
    <dgm:pt modelId="{B51B2CE8-387F-4C9F-B856-B266FCCDB99B}" type="parTrans" cxnId="{EB28C0D3-AE88-43C4-BBE5-D976FDCB457D}">
      <dgm:prSet/>
      <dgm:spPr/>
      <dgm:t>
        <a:bodyPr/>
        <a:lstStyle/>
        <a:p>
          <a:endParaRPr lang="en-US"/>
        </a:p>
      </dgm:t>
    </dgm:pt>
    <dgm:pt modelId="{D88A44F1-8146-4C9C-8DFE-56030500CA09}" type="sibTrans" cxnId="{EB28C0D3-AE88-43C4-BBE5-D976FDCB457D}">
      <dgm:prSet/>
      <dgm:spPr/>
      <dgm:t>
        <a:bodyPr/>
        <a:lstStyle/>
        <a:p>
          <a:endParaRPr lang="en-US"/>
        </a:p>
      </dgm:t>
    </dgm:pt>
    <dgm:pt modelId="{4845066A-BF11-4A61-9C55-EA2CFD5DB062}">
      <dgm:prSet/>
      <dgm:spPr/>
      <dgm:t>
        <a:bodyPr/>
        <a:lstStyle/>
        <a:p>
          <a:pPr rtl="0"/>
          <a:r>
            <a:rPr lang="en-US" dirty="0"/>
            <a:t>Requires APSSD staff to cooperate with sending district in investigation.</a:t>
          </a:r>
        </a:p>
      </dgm:t>
    </dgm:pt>
    <dgm:pt modelId="{4D81A332-0AC6-4F64-A05A-864F42EE25B8}" type="parTrans" cxnId="{AAF5A004-99D1-4342-9606-8C7A349A1AA3}">
      <dgm:prSet/>
      <dgm:spPr/>
      <dgm:t>
        <a:bodyPr/>
        <a:lstStyle/>
        <a:p>
          <a:endParaRPr lang="en-US"/>
        </a:p>
      </dgm:t>
    </dgm:pt>
    <dgm:pt modelId="{1E805BEC-A4F8-46FC-997E-9E5BBBB54A8D}" type="sibTrans" cxnId="{AAF5A004-99D1-4342-9606-8C7A349A1AA3}">
      <dgm:prSet/>
      <dgm:spPr/>
      <dgm:t>
        <a:bodyPr/>
        <a:lstStyle/>
        <a:p>
          <a:endParaRPr lang="en-US"/>
        </a:p>
      </dgm:t>
    </dgm:pt>
    <dgm:pt modelId="{B6C16CB4-B527-442C-B639-320523DCFCBA}" type="pres">
      <dgm:prSet presAssocID="{17A9CD03-8F25-4AFB-A10A-7ED3066CCAF6}" presName="linear" presStyleCnt="0">
        <dgm:presLayoutVars>
          <dgm:animLvl val="lvl"/>
          <dgm:resizeHandles val="exact"/>
        </dgm:presLayoutVars>
      </dgm:prSet>
      <dgm:spPr/>
    </dgm:pt>
    <dgm:pt modelId="{5AEA02E4-4B83-4EF0-A736-3E17F509C247}" type="pres">
      <dgm:prSet presAssocID="{ED0106BC-6B04-48FC-B08E-C2C06C80D8EB}" presName="parentText" presStyleLbl="node1" presStyleIdx="0" presStyleCnt="2">
        <dgm:presLayoutVars>
          <dgm:chMax val="0"/>
          <dgm:bulletEnabled val="1"/>
        </dgm:presLayoutVars>
      </dgm:prSet>
      <dgm:spPr/>
    </dgm:pt>
    <dgm:pt modelId="{05ACB8A2-97F8-44D5-91EB-C6E0B6C296E5}" type="pres">
      <dgm:prSet presAssocID="{ED0106BC-6B04-48FC-B08E-C2C06C80D8EB}" presName="childText" presStyleLbl="revTx" presStyleIdx="0" presStyleCnt="2">
        <dgm:presLayoutVars>
          <dgm:bulletEnabled val="1"/>
        </dgm:presLayoutVars>
      </dgm:prSet>
      <dgm:spPr/>
    </dgm:pt>
    <dgm:pt modelId="{CB6AAAFE-4A44-4A35-8C3C-FC73591D794F}" type="pres">
      <dgm:prSet presAssocID="{A7BEEA12-BD58-44EA-91EF-6069BF8853AE}" presName="parentText" presStyleLbl="node1" presStyleIdx="1" presStyleCnt="2">
        <dgm:presLayoutVars>
          <dgm:chMax val="0"/>
          <dgm:bulletEnabled val="1"/>
        </dgm:presLayoutVars>
      </dgm:prSet>
      <dgm:spPr/>
    </dgm:pt>
    <dgm:pt modelId="{17167351-E5D2-4670-8BC2-54926AA4D0E4}" type="pres">
      <dgm:prSet presAssocID="{A7BEEA12-BD58-44EA-91EF-6069BF8853AE}" presName="childText" presStyleLbl="revTx" presStyleIdx="1" presStyleCnt="2">
        <dgm:presLayoutVars>
          <dgm:bulletEnabled val="1"/>
        </dgm:presLayoutVars>
      </dgm:prSet>
      <dgm:spPr/>
    </dgm:pt>
  </dgm:ptLst>
  <dgm:cxnLst>
    <dgm:cxn modelId="{AAF5A004-99D1-4342-9606-8C7A349A1AA3}" srcId="{A7BEEA12-BD58-44EA-91EF-6069BF8853AE}" destId="{4845066A-BF11-4A61-9C55-EA2CFD5DB062}" srcOrd="2" destOrd="0" parTransId="{4D81A332-0AC6-4F64-A05A-864F42EE25B8}" sibTransId="{1E805BEC-A4F8-46FC-997E-9E5BBBB54A8D}"/>
    <dgm:cxn modelId="{7C520914-F719-4F55-925D-3868FDFE48D4}" srcId="{A7BEEA12-BD58-44EA-91EF-6069BF8853AE}" destId="{4DFE96DC-1719-4D9A-8AE8-4CB477F0B7D2}" srcOrd="1" destOrd="0" parTransId="{3D0B2E72-9FBC-4128-8775-686F1361FAED}" sibTransId="{67CAF117-EF0F-47CC-90C1-E19F37647988}"/>
    <dgm:cxn modelId="{6DEF2119-5B22-4648-B521-39CA6A804D9E}" type="presOf" srcId="{ED29C2A0-181B-4BB5-8298-E728DD1A68BB}" destId="{17167351-E5D2-4670-8BC2-54926AA4D0E4}" srcOrd="0" destOrd="3" presId="urn:microsoft.com/office/officeart/2005/8/layout/vList2"/>
    <dgm:cxn modelId="{FD47A832-AFB3-4E43-ADA4-FEDCE7D5F228}" srcId="{4DFE96DC-1719-4D9A-8AE8-4CB477F0B7D2}" destId="{77C9D4F0-EE67-413A-8F62-639166F13D8B}" srcOrd="0" destOrd="0" parTransId="{5CF23AAC-96D9-46DC-89E9-B9CA885F5813}" sibTransId="{B349ADB6-FCEF-4A9F-8C69-22061A8090F1}"/>
    <dgm:cxn modelId="{63AEBE35-EC05-4E55-BE1B-6624E0E1D8A3}" type="presOf" srcId="{ED0106BC-6B04-48FC-B08E-C2C06C80D8EB}" destId="{5AEA02E4-4B83-4EF0-A736-3E17F509C247}" srcOrd="0" destOrd="0" presId="urn:microsoft.com/office/officeart/2005/8/layout/vList2"/>
    <dgm:cxn modelId="{759B4549-C73D-4700-869D-2F464CBE0270}" srcId="{17A9CD03-8F25-4AFB-A10A-7ED3066CCAF6}" destId="{A7BEEA12-BD58-44EA-91EF-6069BF8853AE}" srcOrd="1" destOrd="0" parTransId="{1694DEC6-5C34-4108-9891-BAE9BD78295A}" sibTransId="{89B76363-CF69-4334-9E55-7569031D24E3}"/>
    <dgm:cxn modelId="{1B161E54-996F-4528-A6C0-2875EB3F37A4}" type="presOf" srcId="{A674B82A-E8FB-470C-BE06-480B7A1DC254}" destId="{17167351-E5D2-4670-8BC2-54926AA4D0E4}" srcOrd="0" destOrd="4" presId="urn:microsoft.com/office/officeart/2005/8/layout/vList2"/>
    <dgm:cxn modelId="{2892B96B-6A8D-4188-AFC7-0B6FFCD934F7}" type="presOf" srcId="{4845066A-BF11-4A61-9C55-EA2CFD5DB062}" destId="{17167351-E5D2-4670-8BC2-54926AA4D0E4}" srcOrd="0" destOrd="5" presId="urn:microsoft.com/office/officeart/2005/8/layout/vList2"/>
    <dgm:cxn modelId="{36ECB174-48D8-45F6-B3CC-44DBDC9BCEC6}" type="presOf" srcId="{17A9CD03-8F25-4AFB-A10A-7ED3066CCAF6}" destId="{B6C16CB4-B527-442C-B639-320523DCFCBA}" srcOrd="0" destOrd="0" presId="urn:microsoft.com/office/officeart/2005/8/layout/vList2"/>
    <dgm:cxn modelId="{4B64BCA9-7CD5-43A4-ADB5-FDC44EE1A1C0}" srcId="{17A9CD03-8F25-4AFB-A10A-7ED3066CCAF6}" destId="{ED0106BC-6B04-48FC-B08E-C2C06C80D8EB}" srcOrd="0" destOrd="0" parTransId="{DE9FDA96-2377-48F4-B0C8-831D18915B98}" sibTransId="{CEA368BF-4C2D-475E-85EC-769D63ABF4D3}"/>
    <dgm:cxn modelId="{4E2986BB-7C59-489D-9680-FAEE766842B7}" srcId="{A7BEEA12-BD58-44EA-91EF-6069BF8853AE}" destId="{2BCD1D32-09D4-43E0-B37F-786D2DC3E659}" srcOrd="0" destOrd="0" parTransId="{87C86185-B056-4878-8781-5C8C24E450C3}" sibTransId="{F494C098-5797-4627-B724-AFD615AD9641}"/>
    <dgm:cxn modelId="{B8DD60BF-C2BB-4041-AB6E-49156E9E28AC}" type="presOf" srcId="{77C9D4F0-EE67-413A-8F62-639166F13D8B}" destId="{17167351-E5D2-4670-8BC2-54926AA4D0E4}" srcOrd="0" destOrd="2" presId="urn:microsoft.com/office/officeart/2005/8/layout/vList2"/>
    <dgm:cxn modelId="{3381E0CC-54CB-4AA3-B9FE-55BF84309038}" type="presOf" srcId="{2BCD1D32-09D4-43E0-B37F-786D2DC3E659}" destId="{17167351-E5D2-4670-8BC2-54926AA4D0E4}" srcOrd="0" destOrd="0" presId="urn:microsoft.com/office/officeart/2005/8/layout/vList2"/>
    <dgm:cxn modelId="{ED1C87CD-7D84-435B-B2F5-F41F10DBA52A}" srcId="{ED0106BC-6B04-48FC-B08E-C2C06C80D8EB}" destId="{C0E48FF3-2B76-46E4-999B-3DB197BD4B95}" srcOrd="0" destOrd="0" parTransId="{4F36DB24-A41E-4F36-B7EA-8823E5168964}" sibTransId="{FD4D184B-15A5-4FD7-9CFA-57006B776DB5}"/>
    <dgm:cxn modelId="{EB28C0D3-AE88-43C4-BBE5-D976FDCB457D}" srcId="{4DFE96DC-1719-4D9A-8AE8-4CB477F0B7D2}" destId="{A674B82A-E8FB-470C-BE06-480B7A1DC254}" srcOrd="2" destOrd="0" parTransId="{B51B2CE8-387F-4C9F-B856-B266FCCDB99B}" sibTransId="{D88A44F1-8146-4C9C-8DFE-56030500CA09}"/>
    <dgm:cxn modelId="{8EF17BDA-16EF-4866-9F33-B9C063849674}" srcId="{4DFE96DC-1719-4D9A-8AE8-4CB477F0B7D2}" destId="{ED29C2A0-181B-4BB5-8298-E728DD1A68BB}" srcOrd="1" destOrd="0" parTransId="{A381CA9E-185F-4324-BE83-EB50F8D211B2}" sibTransId="{C761F429-5378-4E10-90DE-7F7A4E0196AE}"/>
    <dgm:cxn modelId="{92EDB7F0-0704-43EE-8001-D3243620BCDC}" type="presOf" srcId="{4DFE96DC-1719-4D9A-8AE8-4CB477F0B7D2}" destId="{17167351-E5D2-4670-8BC2-54926AA4D0E4}" srcOrd="0" destOrd="1" presId="urn:microsoft.com/office/officeart/2005/8/layout/vList2"/>
    <dgm:cxn modelId="{92FD51F5-E931-48AE-A383-822F4F0EFA10}" type="presOf" srcId="{C0E48FF3-2B76-46E4-999B-3DB197BD4B95}" destId="{05ACB8A2-97F8-44D5-91EB-C6E0B6C296E5}" srcOrd="0" destOrd="0" presId="urn:microsoft.com/office/officeart/2005/8/layout/vList2"/>
    <dgm:cxn modelId="{9A900EFD-3C9C-49DE-A1E1-17AC288E3354}" type="presOf" srcId="{A7BEEA12-BD58-44EA-91EF-6069BF8853AE}" destId="{CB6AAAFE-4A44-4A35-8C3C-FC73591D794F}" srcOrd="0" destOrd="0" presId="urn:microsoft.com/office/officeart/2005/8/layout/vList2"/>
    <dgm:cxn modelId="{DBCB2FF8-4471-4387-8C7E-4B47B9702F68}" type="presParOf" srcId="{B6C16CB4-B527-442C-B639-320523DCFCBA}" destId="{5AEA02E4-4B83-4EF0-A736-3E17F509C247}" srcOrd="0" destOrd="0" presId="urn:microsoft.com/office/officeart/2005/8/layout/vList2"/>
    <dgm:cxn modelId="{7ADD147F-4317-4D76-995C-900AF486C49C}" type="presParOf" srcId="{B6C16CB4-B527-442C-B639-320523DCFCBA}" destId="{05ACB8A2-97F8-44D5-91EB-C6E0B6C296E5}" srcOrd="1" destOrd="0" presId="urn:microsoft.com/office/officeart/2005/8/layout/vList2"/>
    <dgm:cxn modelId="{1B127207-BBA0-4CA6-9164-9A1F7C2C8CE4}" type="presParOf" srcId="{B6C16CB4-B527-442C-B639-320523DCFCBA}" destId="{CB6AAAFE-4A44-4A35-8C3C-FC73591D794F}" srcOrd="2" destOrd="0" presId="urn:microsoft.com/office/officeart/2005/8/layout/vList2"/>
    <dgm:cxn modelId="{BD0EFA07-9917-4973-AF88-522FA3D627FF}" type="presParOf" srcId="{B6C16CB4-B527-442C-B639-320523DCFCBA}" destId="{17167351-E5D2-4670-8BC2-54926AA4D0E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02452C-AE0D-4803-8DA0-7B3A78264C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40844C6-BFE6-4652-A900-0CC7AAFCB007}">
      <dgm:prSet/>
      <dgm:spPr/>
      <dgm:t>
        <a:bodyPr/>
        <a:lstStyle/>
        <a:p>
          <a:pPr rtl="0"/>
          <a:r>
            <a:rPr lang="en-US" u="sng" dirty="0"/>
            <a:t>Best Practice</a:t>
          </a:r>
        </a:p>
      </dgm:t>
    </dgm:pt>
    <dgm:pt modelId="{32835AAE-CF60-4CE2-BBC3-4453B0424A8F}" type="parTrans" cxnId="{399BE042-41F9-453D-8921-FC421B5BD7FB}">
      <dgm:prSet/>
      <dgm:spPr/>
      <dgm:t>
        <a:bodyPr/>
        <a:lstStyle/>
        <a:p>
          <a:endParaRPr lang="en-US"/>
        </a:p>
      </dgm:t>
    </dgm:pt>
    <dgm:pt modelId="{DE75103C-70E4-4520-BCFA-A82022A14DDC}" type="sibTrans" cxnId="{399BE042-41F9-453D-8921-FC421B5BD7FB}">
      <dgm:prSet/>
      <dgm:spPr/>
      <dgm:t>
        <a:bodyPr/>
        <a:lstStyle/>
        <a:p>
          <a:endParaRPr lang="en-US"/>
        </a:p>
      </dgm:t>
    </dgm:pt>
    <dgm:pt modelId="{630B7031-33A7-48CB-951D-F3CCAE994F52}">
      <dgm:prSet/>
      <dgm:spPr/>
      <dgm:t>
        <a:bodyPr/>
        <a:lstStyle/>
        <a:p>
          <a:pPr rtl="0"/>
          <a:r>
            <a:rPr lang="en-US" dirty="0"/>
            <a:t>Review data on number of reported cases</a:t>
          </a:r>
        </a:p>
      </dgm:t>
    </dgm:pt>
    <dgm:pt modelId="{6983C43F-2617-4E02-873A-BCB721EC5202}" type="parTrans" cxnId="{37A1D389-64E6-40E3-80EB-2F827F5F8E68}">
      <dgm:prSet/>
      <dgm:spPr/>
      <dgm:t>
        <a:bodyPr/>
        <a:lstStyle/>
        <a:p>
          <a:endParaRPr lang="en-US"/>
        </a:p>
      </dgm:t>
    </dgm:pt>
    <dgm:pt modelId="{3DF69162-D5A7-4B79-AEE8-67CEBB359694}" type="sibTrans" cxnId="{37A1D389-64E6-40E3-80EB-2F827F5F8E68}">
      <dgm:prSet/>
      <dgm:spPr/>
      <dgm:t>
        <a:bodyPr/>
        <a:lstStyle/>
        <a:p>
          <a:endParaRPr lang="en-US"/>
        </a:p>
      </dgm:t>
    </dgm:pt>
    <dgm:pt modelId="{E7668A4E-E5CF-4695-B9B7-F12EC5F272ED}">
      <dgm:prSet/>
      <dgm:spPr/>
      <dgm:t>
        <a:bodyPr/>
        <a:lstStyle/>
        <a:p>
          <a:pPr rtl="0"/>
          <a:r>
            <a:rPr lang="en-US" dirty="0"/>
            <a:t>Require appropriate personnel from APSSDs to be present and participate when questioning students</a:t>
          </a:r>
        </a:p>
      </dgm:t>
    </dgm:pt>
    <dgm:pt modelId="{FDAF7F36-EFC3-4AA3-885D-BDF4BC9ED457}" type="parTrans" cxnId="{CC5CDBB5-6C0D-4E27-868B-A0C83E4852C9}">
      <dgm:prSet/>
      <dgm:spPr/>
      <dgm:t>
        <a:bodyPr/>
        <a:lstStyle/>
        <a:p>
          <a:endParaRPr lang="en-US"/>
        </a:p>
      </dgm:t>
    </dgm:pt>
    <dgm:pt modelId="{F70B21E9-6302-40AE-B312-D3E6106D5D97}" type="sibTrans" cxnId="{CC5CDBB5-6C0D-4E27-868B-A0C83E4852C9}">
      <dgm:prSet/>
      <dgm:spPr/>
      <dgm:t>
        <a:bodyPr/>
        <a:lstStyle/>
        <a:p>
          <a:endParaRPr lang="en-US"/>
        </a:p>
      </dgm:t>
    </dgm:pt>
    <dgm:pt modelId="{8202633C-947F-4E10-90EC-C8AF02AC16CB}">
      <dgm:prSet/>
      <dgm:spPr/>
      <dgm:t>
        <a:bodyPr/>
        <a:lstStyle/>
        <a:p>
          <a:pPr rtl="0"/>
          <a:r>
            <a:rPr lang="en-US" dirty="0"/>
            <a:t>When questions exist as to whether or not the alleged HIB started in school at the APSSD OR started on the bus or off school grounds conduct a joint investigation, rather than separate parallel investigations</a:t>
          </a:r>
        </a:p>
      </dgm:t>
    </dgm:pt>
    <dgm:pt modelId="{26251FFD-1CBB-4ADF-86E3-48D3D762241C}" type="parTrans" cxnId="{536AD4B3-8B39-46E8-9B13-4E3B1922F276}">
      <dgm:prSet/>
      <dgm:spPr/>
      <dgm:t>
        <a:bodyPr/>
        <a:lstStyle/>
        <a:p>
          <a:endParaRPr lang="en-US"/>
        </a:p>
      </dgm:t>
    </dgm:pt>
    <dgm:pt modelId="{DD899A63-CF10-4D8A-9111-AC3CD2F7F8C3}" type="sibTrans" cxnId="{536AD4B3-8B39-46E8-9B13-4E3B1922F276}">
      <dgm:prSet/>
      <dgm:spPr/>
      <dgm:t>
        <a:bodyPr/>
        <a:lstStyle/>
        <a:p>
          <a:endParaRPr lang="en-US"/>
        </a:p>
      </dgm:t>
    </dgm:pt>
    <dgm:pt modelId="{B918AFE6-82DC-488E-BC5E-0DB2F6AAE1D2}">
      <dgm:prSet/>
      <dgm:spPr/>
      <dgm:t>
        <a:bodyPr/>
        <a:lstStyle/>
        <a:p>
          <a:pPr rtl="0"/>
          <a:r>
            <a:rPr lang="en-US" dirty="0"/>
            <a:t>Confirm that APSSDs have an ABS in place and that they understanding their obligations</a:t>
          </a:r>
        </a:p>
      </dgm:t>
    </dgm:pt>
    <dgm:pt modelId="{4B45636E-2E48-4E45-A8B3-84CE218FCC09}" type="parTrans" cxnId="{16C1C226-11E4-4B9B-A083-1ECB1AE0BDEE}">
      <dgm:prSet/>
      <dgm:spPr/>
    </dgm:pt>
    <dgm:pt modelId="{C268E7D3-0FE7-4A68-9F27-83E0543D3DEF}" type="sibTrans" cxnId="{16C1C226-11E4-4B9B-A083-1ECB1AE0BDEE}">
      <dgm:prSet/>
      <dgm:spPr/>
    </dgm:pt>
    <dgm:pt modelId="{D35A292A-0ADE-4EE7-B305-2D404C4CF9E6}" type="pres">
      <dgm:prSet presAssocID="{0A02452C-AE0D-4803-8DA0-7B3A78264CA8}" presName="linear" presStyleCnt="0">
        <dgm:presLayoutVars>
          <dgm:animLvl val="lvl"/>
          <dgm:resizeHandles val="exact"/>
        </dgm:presLayoutVars>
      </dgm:prSet>
      <dgm:spPr/>
    </dgm:pt>
    <dgm:pt modelId="{31CC8429-4593-4552-A86E-E63A075F7FFA}" type="pres">
      <dgm:prSet presAssocID="{040844C6-BFE6-4652-A900-0CC7AAFCB007}" presName="parentText" presStyleLbl="node1" presStyleIdx="0" presStyleCnt="1">
        <dgm:presLayoutVars>
          <dgm:chMax val="0"/>
          <dgm:bulletEnabled val="1"/>
        </dgm:presLayoutVars>
      </dgm:prSet>
      <dgm:spPr/>
    </dgm:pt>
    <dgm:pt modelId="{1562BB3A-374C-42F2-A9B2-CFB376D8BBB1}" type="pres">
      <dgm:prSet presAssocID="{040844C6-BFE6-4652-A900-0CC7AAFCB007}" presName="childText" presStyleLbl="revTx" presStyleIdx="0" presStyleCnt="1">
        <dgm:presLayoutVars>
          <dgm:bulletEnabled val="1"/>
        </dgm:presLayoutVars>
      </dgm:prSet>
      <dgm:spPr/>
    </dgm:pt>
  </dgm:ptLst>
  <dgm:cxnLst>
    <dgm:cxn modelId="{B8BE8313-6552-44D2-BC94-4944701ADE51}" type="presOf" srcId="{630B7031-33A7-48CB-951D-F3CCAE994F52}" destId="{1562BB3A-374C-42F2-A9B2-CFB376D8BBB1}" srcOrd="0" destOrd="0" presId="urn:microsoft.com/office/officeart/2005/8/layout/vList2"/>
    <dgm:cxn modelId="{4A1F501C-1868-4462-99A0-A1A89CE65253}" type="presOf" srcId="{B918AFE6-82DC-488E-BC5E-0DB2F6AAE1D2}" destId="{1562BB3A-374C-42F2-A9B2-CFB376D8BBB1}" srcOrd="0" destOrd="1" presId="urn:microsoft.com/office/officeart/2005/8/layout/vList2"/>
    <dgm:cxn modelId="{16C1C226-11E4-4B9B-A083-1ECB1AE0BDEE}" srcId="{040844C6-BFE6-4652-A900-0CC7AAFCB007}" destId="{B918AFE6-82DC-488E-BC5E-0DB2F6AAE1D2}" srcOrd="1" destOrd="0" parTransId="{4B45636E-2E48-4E45-A8B3-84CE218FCC09}" sibTransId="{C268E7D3-0FE7-4A68-9F27-83E0543D3DEF}"/>
    <dgm:cxn modelId="{399BE042-41F9-453D-8921-FC421B5BD7FB}" srcId="{0A02452C-AE0D-4803-8DA0-7B3A78264CA8}" destId="{040844C6-BFE6-4652-A900-0CC7AAFCB007}" srcOrd="0" destOrd="0" parTransId="{32835AAE-CF60-4CE2-BBC3-4453B0424A8F}" sibTransId="{DE75103C-70E4-4520-BCFA-A82022A14DDC}"/>
    <dgm:cxn modelId="{7A570082-0420-468A-84FF-EFF146D56FBD}" type="presOf" srcId="{E7668A4E-E5CF-4695-B9B7-F12EC5F272ED}" destId="{1562BB3A-374C-42F2-A9B2-CFB376D8BBB1}" srcOrd="0" destOrd="2" presId="urn:microsoft.com/office/officeart/2005/8/layout/vList2"/>
    <dgm:cxn modelId="{63AAAE82-6EA9-4E73-976B-20CD1AE7486F}" type="presOf" srcId="{040844C6-BFE6-4652-A900-0CC7AAFCB007}" destId="{31CC8429-4593-4552-A86E-E63A075F7FFA}" srcOrd="0" destOrd="0" presId="urn:microsoft.com/office/officeart/2005/8/layout/vList2"/>
    <dgm:cxn modelId="{37A1D389-64E6-40E3-80EB-2F827F5F8E68}" srcId="{040844C6-BFE6-4652-A900-0CC7AAFCB007}" destId="{630B7031-33A7-48CB-951D-F3CCAE994F52}" srcOrd="0" destOrd="0" parTransId="{6983C43F-2617-4E02-873A-BCB721EC5202}" sibTransId="{3DF69162-D5A7-4B79-AEE8-67CEBB359694}"/>
    <dgm:cxn modelId="{7DB9ABB2-D1BF-4425-8FE2-99E9C208F9DD}" type="presOf" srcId="{8202633C-947F-4E10-90EC-C8AF02AC16CB}" destId="{1562BB3A-374C-42F2-A9B2-CFB376D8BBB1}" srcOrd="0" destOrd="3" presId="urn:microsoft.com/office/officeart/2005/8/layout/vList2"/>
    <dgm:cxn modelId="{536AD4B3-8B39-46E8-9B13-4E3B1922F276}" srcId="{040844C6-BFE6-4652-A900-0CC7AAFCB007}" destId="{8202633C-947F-4E10-90EC-C8AF02AC16CB}" srcOrd="3" destOrd="0" parTransId="{26251FFD-1CBB-4ADF-86E3-48D3D762241C}" sibTransId="{DD899A63-CF10-4D8A-9111-AC3CD2F7F8C3}"/>
    <dgm:cxn modelId="{CC5CDBB5-6C0D-4E27-868B-A0C83E4852C9}" srcId="{040844C6-BFE6-4652-A900-0CC7AAFCB007}" destId="{E7668A4E-E5CF-4695-B9B7-F12EC5F272ED}" srcOrd="2" destOrd="0" parTransId="{FDAF7F36-EFC3-4AA3-885D-BDF4BC9ED457}" sibTransId="{F70B21E9-6302-40AE-B312-D3E6106D5D97}"/>
    <dgm:cxn modelId="{D7A951E4-7CA8-4A0D-9126-71F2A48550EC}" type="presOf" srcId="{0A02452C-AE0D-4803-8DA0-7B3A78264CA8}" destId="{D35A292A-0ADE-4EE7-B305-2D404C4CF9E6}" srcOrd="0" destOrd="0" presId="urn:microsoft.com/office/officeart/2005/8/layout/vList2"/>
    <dgm:cxn modelId="{ABC78F66-A48B-4E11-B36D-4BAE8C3A6BEE}" type="presParOf" srcId="{D35A292A-0ADE-4EE7-B305-2D404C4CF9E6}" destId="{31CC8429-4593-4552-A86E-E63A075F7FFA}" srcOrd="0" destOrd="0" presId="urn:microsoft.com/office/officeart/2005/8/layout/vList2"/>
    <dgm:cxn modelId="{CEAF1349-2B19-4586-978E-2770CBFD8C5B}" type="presParOf" srcId="{D35A292A-0ADE-4EE7-B305-2D404C4CF9E6}" destId="{1562BB3A-374C-42F2-A9B2-CFB376D8BBB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C9B22-A178-4BA3-8C42-E271681D256E}">
      <dsp:nvSpPr>
        <dsp:cNvPr id="0" name=""/>
        <dsp:cNvSpPr/>
      </dsp:nvSpPr>
      <dsp:spPr>
        <a:xfrm>
          <a:off x="0" y="7141"/>
          <a:ext cx="7886700" cy="7435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u="sng" kern="1200" dirty="0"/>
            <a:t>Best Practice</a:t>
          </a:r>
        </a:p>
      </dsp:txBody>
      <dsp:txXfrm>
        <a:off x="36296" y="43437"/>
        <a:ext cx="7814108" cy="670943"/>
      </dsp:txXfrm>
    </dsp:sp>
    <dsp:sp modelId="{67355177-5C3E-4DCA-9637-738E7A54FF1A}">
      <dsp:nvSpPr>
        <dsp:cNvPr id="0" name=""/>
        <dsp:cNvSpPr/>
      </dsp:nvSpPr>
      <dsp:spPr>
        <a:xfrm>
          <a:off x="0" y="750676"/>
          <a:ext cx="7886700" cy="359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When applicable, inform parent or guardian that the alleged HIB involves perceived sexual orientation or gender identity/expression, but do not share actual sexual orientation or gender identity/expression as part of HIB notice</a:t>
          </a:r>
        </a:p>
        <a:p>
          <a:pPr marL="228600" lvl="1" indent="-228600" algn="l" defTabSz="1066800" rtl="0">
            <a:lnSpc>
              <a:spcPct val="90000"/>
            </a:lnSpc>
            <a:spcBef>
              <a:spcPct val="0"/>
            </a:spcBef>
            <a:spcAft>
              <a:spcPct val="20000"/>
            </a:spcAft>
            <a:buChar char="•"/>
          </a:pPr>
          <a:r>
            <a:rPr lang="en-US" sz="2400" kern="1200" dirty="0"/>
            <a:t>Be aware of other sensitive issues that may arise (interracial relationships, disputes related to religion, etc.)</a:t>
          </a:r>
        </a:p>
        <a:p>
          <a:pPr marL="228600" lvl="1" indent="-228600" algn="l" defTabSz="1066800" rtl="0">
            <a:lnSpc>
              <a:spcPct val="90000"/>
            </a:lnSpc>
            <a:spcBef>
              <a:spcPct val="0"/>
            </a:spcBef>
            <a:spcAft>
              <a:spcPct val="20000"/>
            </a:spcAft>
            <a:buChar char="•"/>
          </a:pPr>
          <a:r>
            <a:rPr lang="en-US" sz="2400" kern="1200" dirty="0"/>
            <a:t>Ask the student about any issues in the home that the district should be aware when notifying parents and consider student requests regarding parental notice </a:t>
          </a:r>
        </a:p>
      </dsp:txBody>
      <dsp:txXfrm>
        <a:off x="0" y="750676"/>
        <a:ext cx="7886700" cy="3593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A02E4-4B83-4EF0-A736-3E17F509C247}">
      <dsp:nvSpPr>
        <dsp:cNvPr id="0" name=""/>
        <dsp:cNvSpPr/>
      </dsp:nvSpPr>
      <dsp:spPr>
        <a:xfrm>
          <a:off x="0" y="47529"/>
          <a:ext cx="78867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u="sng" kern="1200" dirty="0"/>
            <a:t>Prior Regulation</a:t>
          </a:r>
        </a:p>
      </dsp:txBody>
      <dsp:txXfrm>
        <a:off x="28100" y="75629"/>
        <a:ext cx="7830500" cy="519439"/>
      </dsp:txXfrm>
    </dsp:sp>
    <dsp:sp modelId="{05ACB8A2-97F8-44D5-91EB-C6E0B6C296E5}">
      <dsp:nvSpPr>
        <dsp:cNvPr id="0" name=""/>
        <dsp:cNvSpPr/>
      </dsp:nvSpPr>
      <dsp:spPr>
        <a:xfrm>
          <a:off x="0" y="623168"/>
          <a:ext cx="7886700" cy="86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a:t>Indicates that APSSDs are governed by student discipline rules that apply to all public schools and holds PSSDs to same requirements as all boards of education.</a:t>
          </a:r>
        </a:p>
      </dsp:txBody>
      <dsp:txXfrm>
        <a:off x="0" y="623168"/>
        <a:ext cx="7886700" cy="869400"/>
      </dsp:txXfrm>
    </dsp:sp>
    <dsp:sp modelId="{CB6AAAFE-4A44-4A35-8C3C-FC73591D794F}">
      <dsp:nvSpPr>
        <dsp:cNvPr id="0" name=""/>
        <dsp:cNvSpPr/>
      </dsp:nvSpPr>
      <dsp:spPr>
        <a:xfrm>
          <a:off x="0" y="1492569"/>
          <a:ext cx="7886700" cy="5756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u="sng" kern="1200" dirty="0"/>
            <a:t>New Regulation</a:t>
          </a:r>
        </a:p>
      </dsp:txBody>
      <dsp:txXfrm>
        <a:off x="28100" y="1520669"/>
        <a:ext cx="7830500" cy="519439"/>
      </dsp:txXfrm>
    </dsp:sp>
    <dsp:sp modelId="{17167351-E5D2-4670-8BC2-54926AA4D0E4}">
      <dsp:nvSpPr>
        <dsp:cNvPr id="0" name=""/>
        <dsp:cNvSpPr/>
      </dsp:nvSpPr>
      <dsp:spPr>
        <a:xfrm>
          <a:off x="0" y="2068209"/>
          <a:ext cx="7886700"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a:t>Provides specific HIB rules for APSSDs and requires adoption of HIB policy.  </a:t>
          </a:r>
        </a:p>
        <a:p>
          <a:pPr marL="171450" lvl="1" indent="-171450" algn="l" defTabSz="844550" rtl="0">
            <a:lnSpc>
              <a:spcPct val="90000"/>
            </a:lnSpc>
            <a:spcBef>
              <a:spcPct val="0"/>
            </a:spcBef>
            <a:spcAft>
              <a:spcPct val="20000"/>
            </a:spcAft>
            <a:buChar char="•"/>
          </a:pPr>
          <a:r>
            <a:rPr lang="en-US" sz="1900" kern="1200" dirty="0"/>
            <a:t>Requires sending district BOE of the alleged victim to take the lead in investigating incidents involving APSSD students when incident occurs:</a:t>
          </a:r>
        </a:p>
        <a:p>
          <a:pPr marL="342900" lvl="2" indent="-171450" algn="l" defTabSz="844550" rtl="0">
            <a:lnSpc>
              <a:spcPct val="90000"/>
            </a:lnSpc>
            <a:spcBef>
              <a:spcPct val="0"/>
            </a:spcBef>
            <a:spcAft>
              <a:spcPct val="20000"/>
            </a:spcAft>
            <a:buChar char="•"/>
          </a:pPr>
          <a:r>
            <a:rPr lang="en-US" sz="1900" kern="1200" dirty="0"/>
            <a:t>On BOE school bus, </a:t>
          </a:r>
        </a:p>
        <a:p>
          <a:pPr marL="342900" lvl="2" indent="-171450" algn="l" defTabSz="844550" rtl="0">
            <a:lnSpc>
              <a:spcPct val="90000"/>
            </a:lnSpc>
            <a:spcBef>
              <a:spcPct val="0"/>
            </a:spcBef>
            <a:spcAft>
              <a:spcPct val="20000"/>
            </a:spcAft>
            <a:buChar char="•"/>
          </a:pPr>
          <a:r>
            <a:rPr lang="en-US" sz="1900" kern="1200" dirty="0"/>
            <a:t>At school-sponsored function and/or </a:t>
          </a:r>
        </a:p>
        <a:p>
          <a:pPr marL="342900" lvl="2" indent="-171450" algn="l" defTabSz="844550" rtl="0">
            <a:lnSpc>
              <a:spcPct val="90000"/>
            </a:lnSpc>
            <a:spcBef>
              <a:spcPct val="0"/>
            </a:spcBef>
            <a:spcAft>
              <a:spcPct val="20000"/>
            </a:spcAft>
            <a:buChar char="•"/>
          </a:pPr>
          <a:r>
            <a:rPr lang="en-US" sz="1900" kern="1200" dirty="0"/>
            <a:t>Off school grounds.  </a:t>
          </a:r>
        </a:p>
        <a:p>
          <a:pPr marL="171450" lvl="1" indent="-171450" algn="l" defTabSz="844550" rtl="0">
            <a:lnSpc>
              <a:spcPct val="90000"/>
            </a:lnSpc>
            <a:spcBef>
              <a:spcPct val="0"/>
            </a:spcBef>
            <a:spcAft>
              <a:spcPct val="20000"/>
            </a:spcAft>
            <a:buChar char="•"/>
          </a:pPr>
          <a:r>
            <a:rPr lang="en-US" sz="1900" kern="1200" dirty="0"/>
            <a:t>Requires APSSD staff to cooperate with sending district in investigation.</a:t>
          </a:r>
        </a:p>
      </dsp:txBody>
      <dsp:txXfrm>
        <a:off x="0" y="2068209"/>
        <a:ext cx="7886700" cy="2235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C8429-4593-4552-A86E-E63A075F7FFA}">
      <dsp:nvSpPr>
        <dsp:cNvPr id="0" name=""/>
        <dsp:cNvSpPr/>
      </dsp:nvSpPr>
      <dsp:spPr>
        <a:xfrm>
          <a:off x="0" y="36548"/>
          <a:ext cx="78867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u="sng" kern="1200" dirty="0"/>
            <a:t>Best Practice</a:t>
          </a:r>
        </a:p>
      </dsp:txBody>
      <dsp:txXfrm>
        <a:off x="37467" y="74015"/>
        <a:ext cx="7811766" cy="692586"/>
      </dsp:txXfrm>
    </dsp:sp>
    <dsp:sp modelId="{1562BB3A-374C-42F2-A9B2-CFB376D8BBB1}">
      <dsp:nvSpPr>
        <dsp:cNvPr id="0" name=""/>
        <dsp:cNvSpPr/>
      </dsp:nvSpPr>
      <dsp:spPr>
        <a:xfrm>
          <a:off x="0" y="804068"/>
          <a:ext cx="7886700" cy="351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a:t>Review data on number of reported cases</a:t>
          </a:r>
        </a:p>
        <a:p>
          <a:pPr marL="228600" lvl="1" indent="-228600" algn="l" defTabSz="1111250" rtl="0">
            <a:lnSpc>
              <a:spcPct val="90000"/>
            </a:lnSpc>
            <a:spcBef>
              <a:spcPct val="0"/>
            </a:spcBef>
            <a:spcAft>
              <a:spcPct val="20000"/>
            </a:spcAft>
            <a:buChar char="•"/>
          </a:pPr>
          <a:r>
            <a:rPr lang="en-US" sz="2500" kern="1200" dirty="0"/>
            <a:t>Confirm that APSSDs have an ABS in place and that they understanding their obligations</a:t>
          </a:r>
        </a:p>
        <a:p>
          <a:pPr marL="228600" lvl="1" indent="-228600" algn="l" defTabSz="1111250" rtl="0">
            <a:lnSpc>
              <a:spcPct val="90000"/>
            </a:lnSpc>
            <a:spcBef>
              <a:spcPct val="0"/>
            </a:spcBef>
            <a:spcAft>
              <a:spcPct val="20000"/>
            </a:spcAft>
            <a:buChar char="•"/>
          </a:pPr>
          <a:r>
            <a:rPr lang="en-US" sz="2500" kern="1200" dirty="0"/>
            <a:t>Require appropriate personnel from APSSDs to be present and participate when questioning students</a:t>
          </a:r>
        </a:p>
        <a:p>
          <a:pPr marL="228600" lvl="1" indent="-228600" algn="l" defTabSz="1111250" rtl="0">
            <a:lnSpc>
              <a:spcPct val="90000"/>
            </a:lnSpc>
            <a:spcBef>
              <a:spcPct val="0"/>
            </a:spcBef>
            <a:spcAft>
              <a:spcPct val="20000"/>
            </a:spcAft>
            <a:buChar char="•"/>
          </a:pPr>
          <a:r>
            <a:rPr lang="en-US" sz="2500" kern="1200" dirty="0"/>
            <a:t>When questions exist as to whether or not the alleged HIB started in school at the APSSD OR started on the bus or off school grounds conduct a joint investigation, rather than separate parallel investigations</a:t>
          </a:r>
        </a:p>
      </dsp:txBody>
      <dsp:txXfrm>
        <a:off x="0" y="804068"/>
        <a:ext cx="7886700" cy="35107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AB1469D5-0956-49B4-AC3B-4E06A6384E35}" type="datetimeFigureOut">
              <a:rPr lang="en-US" smtClean="0"/>
              <a:t>3/14/23</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733F8BFB-4C9C-4F09-846D-D472471C36F0}" type="slidenum">
              <a:rPr lang="en-US" smtClean="0"/>
              <a:t>‹#›</a:t>
            </a:fld>
            <a:endParaRPr lang="en-US" dirty="0"/>
          </a:p>
        </p:txBody>
      </p:sp>
    </p:spTree>
    <p:extLst>
      <p:ext uri="{BB962C8B-B14F-4D97-AF65-F5344CB8AC3E}">
        <p14:creationId xmlns:p14="http://schemas.microsoft.com/office/powerpoint/2010/main" val="3078477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BFC1D03A-39B6-4B04-9980-D9FF336A46A8}" type="slidenum">
              <a:rPr kumimoji="0" 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85663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4A540A-BDEE-405A-B83A-EF94C02AE719}" type="slidenum">
              <a:rPr lang="en-US" smtClean="0"/>
              <a:pPr>
                <a:defRPr/>
              </a:pPr>
              <a:t>17</a:t>
            </a:fld>
            <a:endParaRPr lang="en-US" dirty="0"/>
          </a:p>
        </p:txBody>
      </p:sp>
    </p:spTree>
    <p:extLst>
      <p:ext uri="{BB962C8B-B14F-4D97-AF65-F5344CB8AC3E}">
        <p14:creationId xmlns:p14="http://schemas.microsoft.com/office/powerpoint/2010/main" val="1728039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61494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695663" y="4126231"/>
            <a:ext cx="5565292" cy="3909060"/>
          </a:xfrm>
          <a:prstGeom prst="rect">
            <a:avLst/>
          </a:prstGeom>
        </p:spPr>
        <p:txBody>
          <a:bodyPr spcFirstLastPara="1" wrap="square" lIns="92825" tIns="46400" rIns="92825" bIns="46400" anchor="t" anchorCtr="0">
            <a:noAutofit/>
          </a:bodyPr>
          <a:lstStyle/>
          <a:p>
            <a:pPr marL="0" lvl="0" indent="0" algn="l" rtl="0">
              <a:spcBef>
                <a:spcPts val="360"/>
              </a:spcBef>
              <a:spcAft>
                <a:spcPts val="0"/>
              </a:spcAft>
              <a:buNone/>
            </a:pPr>
            <a:endParaRPr dirty="0"/>
          </a:p>
        </p:txBody>
      </p:sp>
      <p:sp>
        <p:nvSpPr>
          <p:cNvPr id="123" name="Google Shape;123;p9:notes"/>
          <p:cNvSpPr>
            <a:spLocks noGrp="1" noRot="1" noChangeAspect="1"/>
          </p:cNvSpPr>
          <p:nvPr>
            <p:ph type="sldImg" idx="2"/>
          </p:nvPr>
        </p:nvSpPr>
        <p:spPr>
          <a:xfrm>
            <a:off x="1304925" y="650875"/>
            <a:ext cx="4346575" cy="32591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6636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695663" y="4126231"/>
            <a:ext cx="5565292" cy="3909060"/>
          </a:xfrm>
          <a:prstGeom prst="rect">
            <a:avLst/>
          </a:prstGeom>
        </p:spPr>
        <p:txBody>
          <a:bodyPr spcFirstLastPara="1" wrap="square" lIns="92825" tIns="46400" rIns="92825" bIns="46400" anchor="t" anchorCtr="0">
            <a:noAutofit/>
          </a:bodyPr>
          <a:lstStyle/>
          <a:p>
            <a:pPr marL="0" lvl="0" indent="0" algn="l" rtl="0">
              <a:spcBef>
                <a:spcPts val="360"/>
              </a:spcBef>
              <a:spcAft>
                <a:spcPts val="0"/>
              </a:spcAft>
              <a:buNone/>
            </a:pPr>
            <a:endParaRPr dirty="0"/>
          </a:p>
        </p:txBody>
      </p:sp>
      <p:sp>
        <p:nvSpPr>
          <p:cNvPr id="123" name="Google Shape;123;p9:notes"/>
          <p:cNvSpPr>
            <a:spLocks noGrp="1" noRot="1" noChangeAspect="1"/>
          </p:cNvSpPr>
          <p:nvPr>
            <p:ph type="sldImg" idx="2"/>
          </p:nvPr>
        </p:nvSpPr>
        <p:spPr>
          <a:xfrm>
            <a:off x="1304925" y="650875"/>
            <a:ext cx="4346575" cy="325913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9CC241-64D3-4AA7-8AE0-3536760AB632}" type="slidenum">
              <a:rPr lang="en-US" smtClean="0"/>
              <a:pPr/>
              <a:t>36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9CC241-64D3-4AA7-8AE0-3536760AB632}" type="slidenum">
              <a:rPr lang="en-US" smtClean="0"/>
              <a:pPr/>
              <a:t>37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9CC241-64D3-4AA7-8AE0-3536760AB632}" type="slidenum">
              <a:rPr lang="en-US" smtClean="0"/>
              <a:pPr/>
              <a:t>38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e00c975203_0_3:notes"/>
          <p:cNvSpPr>
            <a:spLocks noGrp="1" noRot="1" noChangeAspect="1"/>
          </p:cNvSpPr>
          <p:nvPr>
            <p:ph type="sldImg" idx="2"/>
          </p:nvPr>
        </p:nvSpPr>
        <p:spPr>
          <a:xfrm>
            <a:off x="4883150" y="393700"/>
            <a:ext cx="2630488" cy="19716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e00c975203_0_3:notes"/>
          <p:cNvSpPr txBox="1">
            <a:spLocks noGrp="1"/>
          </p:cNvSpPr>
          <p:nvPr>
            <p:ph type="body" idx="1"/>
          </p:nvPr>
        </p:nvSpPr>
        <p:spPr>
          <a:xfrm>
            <a:off x="1239520" y="2497455"/>
            <a:ext cx="9916160" cy="236601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8199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1:notes"/>
          <p:cNvSpPr txBox="1">
            <a:spLocks noGrp="1"/>
          </p:cNvSpPr>
          <p:nvPr>
            <p:ph type="body" idx="1"/>
          </p:nvPr>
        </p:nvSpPr>
        <p:spPr>
          <a:xfrm>
            <a:off x="934720" y="3355420"/>
            <a:ext cx="7477760" cy="2745343"/>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38" name="Google Shape;238;p21:notes"/>
          <p:cNvSpPr>
            <a:spLocks noGrp="1" noRot="1" noChangeAspect="1"/>
          </p:cNvSpPr>
          <p:nvPr>
            <p:ph type="sldImg" idx="2"/>
          </p:nvPr>
        </p:nvSpPr>
        <p:spPr>
          <a:xfrm>
            <a:off x="3105150" y="871538"/>
            <a:ext cx="3136900" cy="23526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7610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1:notes"/>
          <p:cNvSpPr txBox="1">
            <a:spLocks noGrp="1"/>
          </p:cNvSpPr>
          <p:nvPr>
            <p:ph type="body" idx="1"/>
          </p:nvPr>
        </p:nvSpPr>
        <p:spPr>
          <a:xfrm>
            <a:off x="934720" y="3355420"/>
            <a:ext cx="7477760" cy="2745343"/>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38" name="Google Shape;238;p21:notes"/>
          <p:cNvSpPr>
            <a:spLocks noGrp="1" noRot="1" noChangeAspect="1"/>
          </p:cNvSpPr>
          <p:nvPr>
            <p:ph type="sldImg" idx="2"/>
          </p:nvPr>
        </p:nvSpPr>
        <p:spPr>
          <a:xfrm>
            <a:off x="3105150" y="871538"/>
            <a:ext cx="3136900" cy="23526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9995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8A4A540A-BDEE-405A-B83A-EF94C02AE71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09470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7B0E8973-BCB9-4AB9-B5AE-4BBC9313F099}" type="slidenum">
              <a:rPr lang="en-US" smtClean="0"/>
              <a:pPr/>
              <a:t>55</a:t>
            </a:fld>
            <a:endParaRPr lang="en-US" dirty="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34797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714141" y="4415797"/>
            <a:ext cx="5713111" cy="4183379"/>
          </a:xfrm>
          <a:prstGeom prst="rect">
            <a:avLst/>
          </a:prstGeom>
        </p:spPr>
        <p:txBody>
          <a:bodyPr lIns="91425" tIns="91425" rIns="91425" bIns="91425" anchor="t" anchorCtr="0">
            <a:noAutofit/>
          </a:bodyPr>
          <a:lstStyle/>
          <a:p>
            <a:pPr lvl="0">
              <a:spcBef>
                <a:spcPts val="0"/>
              </a:spcBef>
              <a:buNone/>
            </a:pPr>
            <a:endParaRPr dirty="0"/>
          </a:p>
        </p:txBody>
      </p:sp>
      <p:sp>
        <p:nvSpPr>
          <p:cNvPr id="144" name="Shape 144"/>
          <p:cNvSpPr>
            <a:spLocks noGrp="1" noRot="1" noChangeAspect="1"/>
          </p:cNvSpPr>
          <p:nvPr>
            <p:ph type="sldImg" idx="2"/>
          </p:nvPr>
        </p:nvSpPr>
        <p:spPr>
          <a:xfrm>
            <a:off x="1247775"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662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71</a:t>
            </a:fld>
            <a:endParaRPr lang="en-US" altLang="en-US" dirty="0">
              <a:latin typeface="Calibri" panose="020F0502020204030204" pitchFamily="34" charset="0"/>
            </a:endParaRPr>
          </a:p>
        </p:txBody>
      </p:sp>
    </p:spTree>
    <p:extLst>
      <p:ext uri="{BB962C8B-B14F-4D97-AF65-F5344CB8AC3E}">
        <p14:creationId xmlns:p14="http://schemas.microsoft.com/office/powerpoint/2010/main" val="1994538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72</a:t>
            </a:fld>
            <a:endParaRPr lang="en-US" altLang="en-US" dirty="0">
              <a:latin typeface="Calibri" panose="020F0502020204030204" pitchFamily="34" charset="0"/>
            </a:endParaRPr>
          </a:p>
        </p:txBody>
      </p:sp>
    </p:spTree>
    <p:extLst>
      <p:ext uri="{BB962C8B-B14F-4D97-AF65-F5344CB8AC3E}">
        <p14:creationId xmlns:p14="http://schemas.microsoft.com/office/powerpoint/2010/main" val="316770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73</a:t>
            </a:fld>
            <a:endParaRPr lang="en-US" altLang="en-US" dirty="0">
              <a:latin typeface="Calibri" panose="020F0502020204030204" pitchFamily="34" charset="0"/>
            </a:endParaRPr>
          </a:p>
        </p:txBody>
      </p:sp>
    </p:spTree>
    <p:extLst>
      <p:ext uri="{BB962C8B-B14F-4D97-AF65-F5344CB8AC3E}">
        <p14:creationId xmlns:p14="http://schemas.microsoft.com/office/powerpoint/2010/main" val="32117125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74</a:t>
            </a:fld>
            <a:endParaRPr lang="en-US" altLang="en-US" dirty="0">
              <a:latin typeface="Calibri" panose="020F0502020204030204" pitchFamily="34" charset="0"/>
            </a:endParaRPr>
          </a:p>
        </p:txBody>
      </p:sp>
    </p:spTree>
    <p:extLst>
      <p:ext uri="{BB962C8B-B14F-4D97-AF65-F5344CB8AC3E}">
        <p14:creationId xmlns:p14="http://schemas.microsoft.com/office/powerpoint/2010/main" val="1432956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29488">
              <a:defRPr/>
            </a:pPr>
            <a:r>
              <a:rPr lang="en-US" b="1" u="sng" dirty="0"/>
              <a:t>Brito-Herrera v. West New York</a:t>
            </a:r>
            <a:endParaRPr lang="en-US" sz="800" b="1" u="sng" dirty="0"/>
          </a:p>
          <a:p>
            <a:endParaRPr lang="en-US" dirty="0"/>
          </a:p>
          <a:p>
            <a:r>
              <a:rPr lang="en-US" dirty="0">
                <a:latin typeface="Arial" charset="0"/>
                <a:ea typeface="ヒラギノ角ゴ Pro W3" charset="0"/>
                <a:cs typeface="ヒラギノ角ゴ Pro W3"/>
              </a:rPr>
              <a:t>Authority - Commissioner of Education</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Issue - Whether board impermissibly reduced salary of asst. CSA in promoting her to CSA</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Fact1 - Asst. CA was tenured in that position &amp; at that salary.</a:t>
            </a:r>
            <a:endParaRPr lang="en-US" dirty="0"/>
          </a:p>
          <a:p>
            <a:r>
              <a:rPr lang="en-US" dirty="0">
                <a:latin typeface="Arial" charset="0"/>
                <a:ea typeface="ヒラギノ角ゴ Pro W3" charset="0"/>
                <a:cs typeface="ヒラギノ角ゴ Pro W3"/>
              </a:rPr>
              <a:t>Fact2 - Board promoted Asst. CSA to CSA</a:t>
            </a:r>
            <a:r>
              <a:rPr lang="en-US" dirty="0"/>
              <a:t> </a:t>
            </a:r>
          </a:p>
          <a:p>
            <a:r>
              <a:rPr lang="en-US" dirty="0">
                <a:latin typeface="Arial" charset="0"/>
                <a:ea typeface="ヒラギノ角ゴ Pro W3" charset="0"/>
                <a:cs typeface="ヒラギノ角ゴ Pro W3"/>
              </a:rPr>
              <a:t>Fact3 - Board reduced salary to match CSA salary cap.</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Rule - Tenure rights accrued in one administrative position do not transfer to another,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Analysis - By attempting to transfer her Asst. CSA salary to  Superintendent position, petitioner seeks to extend her accrued tenure from one administrative position to another.</a:t>
            </a:r>
            <a:endParaRPr lang="en-US" dirty="0"/>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Conclusion - Board did not violate tenure rights in reducing Asst. CSA salary upon promotion to CSA.</a:t>
            </a:r>
            <a:endParaRPr lang="en-US" dirty="0"/>
          </a:p>
        </p:txBody>
      </p:sp>
      <p:sp>
        <p:nvSpPr>
          <p:cNvPr id="4" name="Slide Number Placeholder 3"/>
          <p:cNvSpPr>
            <a:spLocks noGrp="1"/>
          </p:cNvSpPr>
          <p:nvPr>
            <p:ph type="sldNum" sz="quarter" idx="10"/>
          </p:nvPr>
        </p:nvSpPr>
        <p:spPr/>
        <p:txBody>
          <a:bodyPr/>
          <a:lstStyle/>
          <a:p>
            <a:pPr>
              <a:defRPr/>
            </a:pPr>
            <a:fld id="{A2BE5567-90EA-477C-A328-5ADFEF67F539}" type="slidenum">
              <a:rPr lang="en-US" smtClean="0"/>
              <a:pPr>
                <a:defRPr/>
              </a:pPr>
              <a:t>78</a:t>
            </a:fld>
            <a:endParaRPr lang="en-US" dirty="0"/>
          </a:p>
        </p:txBody>
      </p:sp>
    </p:spTree>
    <p:extLst>
      <p:ext uri="{BB962C8B-B14F-4D97-AF65-F5344CB8AC3E}">
        <p14:creationId xmlns:p14="http://schemas.microsoft.com/office/powerpoint/2010/main" val="2000843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29488">
              <a:defRPr/>
            </a:pPr>
            <a:r>
              <a:rPr lang="en-US" b="1" u="sng" dirty="0"/>
              <a:t>Brito-Herrera v. West New York</a:t>
            </a:r>
            <a:endParaRPr lang="en-US" sz="800" b="1" u="sng" dirty="0"/>
          </a:p>
          <a:p>
            <a:endParaRPr lang="en-US" dirty="0"/>
          </a:p>
          <a:p>
            <a:r>
              <a:rPr lang="en-US" dirty="0">
                <a:latin typeface="Arial" charset="0"/>
                <a:ea typeface="ヒラギノ角ゴ Pro W3" charset="0"/>
                <a:cs typeface="ヒラギノ角ゴ Pro W3"/>
              </a:rPr>
              <a:t>Authority - Commissioner of Education</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Issue - Whether board impermissibly reduced salary of asst. CSA in promoting her to CSA</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Fact1 - Asst. CA was tenured in that position &amp; at that salary.</a:t>
            </a:r>
            <a:endParaRPr lang="en-US" dirty="0"/>
          </a:p>
          <a:p>
            <a:r>
              <a:rPr lang="en-US" dirty="0">
                <a:latin typeface="Arial" charset="0"/>
                <a:ea typeface="ヒラギノ角ゴ Pro W3" charset="0"/>
                <a:cs typeface="ヒラギノ角ゴ Pro W3"/>
              </a:rPr>
              <a:t>Fact2 - Board promoted Asst. CSA to CSA</a:t>
            </a:r>
            <a:r>
              <a:rPr lang="en-US" dirty="0"/>
              <a:t> </a:t>
            </a:r>
          </a:p>
          <a:p>
            <a:r>
              <a:rPr lang="en-US" dirty="0">
                <a:latin typeface="Arial" charset="0"/>
                <a:ea typeface="ヒラギノ角ゴ Pro W3" charset="0"/>
                <a:cs typeface="ヒラギノ角ゴ Pro W3"/>
              </a:rPr>
              <a:t>Fact3 - Board reduced salary to match CSA salary cap.</a:t>
            </a:r>
            <a:r>
              <a:rPr lang="en-US" dirty="0"/>
              <a:t>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Rule - Tenure rights accrued in one administrative position do not transfer to another, </a:t>
            </a:r>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Analysis - By attempting to transfer her Asst. CSA salary to  Superintendent position, petitioner seeks to extend her accrued tenure from one administrative position to another.</a:t>
            </a:r>
            <a:endParaRPr lang="en-US" dirty="0"/>
          </a:p>
          <a:p>
            <a:endParaRPr lang="en-US" dirty="0">
              <a:latin typeface="Arial" charset="0"/>
              <a:ea typeface="ヒラギノ角ゴ Pro W3" charset="0"/>
              <a:cs typeface="ヒラギノ角ゴ Pro W3"/>
            </a:endParaRPr>
          </a:p>
          <a:p>
            <a:r>
              <a:rPr lang="en-US" dirty="0">
                <a:latin typeface="Arial" charset="0"/>
                <a:ea typeface="ヒラギノ角ゴ Pro W3" charset="0"/>
                <a:cs typeface="ヒラギノ角ゴ Pro W3"/>
              </a:rPr>
              <a:t>Conclusion - Board did not violate tenure rights in reducing Asst. CSA salary upon promotion to CSA.</a:t>
            </a:r>
            <a:endParaRPr lang="en-US" dirty="0"/>
          </a:p>
        </p:txBody>
      </p:sp>
      <p:sp>
        <p:nvSpPr>
          <p:cNvPr id="4" name="Slide Number Placeholder 3"/>
          <p:cNvSpPr>
            <a:spLocks noGrp="1"/>
          </p:cNvSpPr>
          <p:nvPr>
            <p:ph type="sldNum" sz="quarter" idx="10"/>
          </p:nvPr>
        </p:nvSpPr>
        <p:spPr/>
        <p:txBody>
          <a:bodyPr/>
          <a:lstStyle/>
          <a:p>
            <a:pPr>
              <a:defRPr/>
            </a:pPr>
            <a:fld id="{A2BE5567-90EA-477C-A328-5ADFEF67F539}" type="slidenum">
              <a:rPr lang="en-US" smtClean="0"/>
              <a:pPr>
                <a:defRPr/>
              </a:pPr>
              <a:t>79</a:t>
            </a:fld>
            <a:endParaRPr lang="en-US" dirty="0"/>
          </a:p>
        </p:txBody>
      </p:sp>
    </p:spTree>
    <p:extLst>
      <p:ext uri="{BB962C8B-B14F-4D97-AF65-F5344CB8AC3E}">
        <p14:creationId xmlns:p14="http://schemas.microsoft.com/office/powerpoint/2010/main" val="21250292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80</a:t>
            </a:fld>
            <a:endParaRPr lang="en-US" altLang="en-US" dirty="0">
              <a:latin typeface="Calibri" panose="020F0502020204030204" pitchFamily="34" charset="0"/>
            </a:endParaRPr>
          </a:p>
        </p:txBody>
      </p:sp>
    </p:spTree>
    <p:extLst>
      <p:ext uri="{BB962C8B-B14F-4D97-AF65-F5344CB8AC3E}">
        <p14:creationId xmlns:p14="http://schemas.microsoft.com/office/powerpoint/2010/main" val="29269772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82</a:t>
            </a:fld>
            <a:endParaRPr lang="en-US" altLang="en-US" dirty="0">
              <a:latin typeface="Calibri" panose="020F0502020204030204" pitchFamily="34" charset="0"/>
            </a:endParaRPr>
          </a:p>
        </p:txBody>
      </p:sp>
    </p:spTree>
    <p:extLst>
      <p:ext uri="{BB962C8B-B14F-4D97-AF65-F5344CB8AC3E}">
        <p14:creationId xmlns:p14="http://schemas.microsoft.com/office/powerpoint/2010/main" val="1365471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6715" y="4693565"/>
            <a:ext cx="5500195" cy="4447497"/>
          </a:xfrm>
          <a:prstGeom prst="rect">
            <a:avLst/>
          </a:prstGeom>
          <a:noFill/>
          <a:ln>
            <a:noFill/>
          </a:ln>
        </p:spPr>
        <p:txBody>
          <a:bodyPr spcFirstLastPara="1" wrap="square" lIns="93511" tIns="93511" rIns="93511" bIns="93511" anchor="ctr" anchorCtr="0">
            <a:noAutofit/>
          </a:bodyPr>
          <a:lstStyle/>
          <a:p>
            <a:pPr marL="0" indent="0">
              <a:spcBef>
                <a:spcPts val="0"/>
              </a:spcBef>
            </a:pPr>
            <a:endParaRPr dirty="0"/>
          </a:p>
        </p:txBody>
      </p:sp>
      <p:sp>
        <p:nvSpPr>
          <p:cNvPr id="211" name="Shape 211"/>
          <p:cNvSpPr>
            <a:spLocks noGrp="1" noRot="1" noChangeAspect="1"/>
          </p:cNvSpPr>
          <p:nvPr>
            <p:ph type="sldImg" idx="2"/>
          </p:nvPr>
        </p:nvSpPr>
        <p:spPr>
          <a:xfrm>
            <a:off x="966788" y="741363"/>
            <a:ext cx="4941887" cy="37052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0790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55000" lnSpcReduction="20000"/>
          </a:bodyPr>
          <a:lstStyle/>
          <a:p>
            <a:r>
              <a:rPr lang="en-US" altLang="en-US" u="sng" dirty="0"/>
              <a:t>Cheng v. Rodas</a:t>
            </a:r>
          </a:p>
          <a:p>
            <a:r>
              <a:rPr lang="en-US" altLang="en-US" dirty="0"/>
              <a:t>School Ethics Commission</a:t>
            </a:r>
          </a:p>
          <a:p>
            <a:r>
              <a:rPr lang="en-US" altLang="en-US" dirty="0"/>
              <a:t>Decided:	Sept. 23, 2015</a:t>
            </a:r>
          </a:p>
          <a:p>
            <a:endParaRPr lang="en-US" altLang="en-US" dirty="0"/>
          </a:p>
          <a:p>
            <a:r>
              <a:rPr lang="en-US" altLang="en-US" u="sng" dirty="0"/>
              <a:t>Issue</a:t>
            </a:r>
            <a:r>
              <a:rPr lang="en-US" altLang="en-US" dirty="0"/>
              <a:t> – Whether board president has unilateral authority to issue a </a:t>
            </a:r>
            <a:r>
              <a:rPr lang="en-US" altLang="en-US" u="sng" dirty="0"/>
              <a:t>Rice</a:t>
            </a:r>
            <a:r>
              <a:rPr lang="en-US" altLang="en-US" dirty="0"/>
              <a:t> notice to the B/A.</a:t>
            </a:r>
          </a:p>
          <a:p>
            <a:endParaRPr lang="en-US" altLang="en-US" dirty="0"/>
          </a:p>
          <a:p>
            <a:r>
              <a:rPr lang="en-US" altLang="en-US" u="sng" dirty="0"/>
              <a:t>Facts</a:t>
            </a:r>
            <a:r>
              <a:rPr lang="en-US" altLang="en-US" dirty="0"/>
              <a:t> – </a:t>
            </a:r>
          </a:p>
          <a:p>
            <a:r>
              <a:rPr lang="en-US" altLang="en-US" dirty="0"/>
              <a:t>After consulting with the board attorney, board president issued </a:t>
            </a:r>
            <a:r>
              <a:rPr lang="en-US" altLang="en-US" u="sng" dirty="0"/>
              <a:t>Rice</a:t>
            </a:r>
            <a:r>
              <a:rPr lang="en-US" altLang="en-US" dirty="0"/>
              <a:t> notice to B/A.</a:t>
            </a:r>
          </a:p>
          <a:p>
            <a:r>
              <a:rPr lang="en-US" altLang="en-US" dirty="0"/>
              <a:t>Board attorney advised that such authority derived from </a:t>
            </a:r>
            <a:r>
              <a:rPr lang="en-US" altLang="en-US" u="sng" dirty="0"/>
              <a:t>Persi v Woska</a:t>
            </a:r>
            <a:endParaRPr lang="en-US" altLang="en-US" dirty="0"/>
          </a:p>
          <a:p>
            <a:endParaRPr lang="en-US" altLang="en-US" u="sng" dirty="0"/>
          </a:p>
          <a:p>
            <a:r>
              <a:rPr lang="en-US" altLang="en-US" u="sng" dirty="0"/>
              <a:t>Rule</a:t>
            </a:r>
            <a:r>
              <a:rPr lang="en-US" altLang="en-US" dirty="0"/>
              <a:t> – </a:t>
            </a:r>
          </a:p>
          <a:p>
            <a:r>
              <a:rPr lang="en-US" altLang="en-US" dirty="0"/>
              <a:t>Board President may unilaterally issue </a:t>
            </a:r>
            <a:r>
              <a:rPr lang="en-US" altLang="en-US" u="sng" dirty="0"/>
              <a:t>Rice</a:t>
            </a:r>
            <a:r>
              <a:rPr lang="en-US" altLang="en-US" dirty="0"/>
              <a:t> notice to superintendent of schools</a:t>
            </a:r>
          </a:p>
          <a:p>
            <a:endParaRPr lang="en-US" altLang="en-US" u="sng" dirty="0"/>
          </a:p>
          <a:p>
            <a:r>
              <a:rPr lang="en-US" altLang="en-US" u="sng" dirty="0"/>
              <a:t>Analysis</a:t>
            </a:r>
            <a:r>
              <a:rPr lang="en-US" altLang="en-US" dirty="0"/>
              <a:t> – </a:t>
            </a:r>
          </a:p>
          <a:p>
            <a:endParaRPr lang="en-US" altLang="en-US" u="sng" dirty="0"/>
          </a:p>
          <a:p>
            <a:r>
              <a:rPr lang="en-US" altLang="en-US" dirty="0"/>
              <a:t>No written authority exists granting board president unilateral authority to issue </a:t>
            </a:r>
            <a:r>
              <a:rPr lang="en-US" altLang="en-US" u="sng" dirty="0"/>
              <a:t>Rice</a:t>
            </a:r>
            <a:r>
              <a:rPr lang="en-US" altLang="en-US" dirty="0"/>
              <a:t> notice to any other than chief school administrator.</a:t>
            </a:r>
          </a:p>
          <a:p>
            <a:r>
              <a:rPr lang="en-US" altLang="en-US" dirty="0"/>
              <a:t>[E]xtending this unilateral authority to a Board President to interfere with the employment of a BA or a custodian is the grant of unbridled power ripe for abuse, in violation of the School Ethics Act.</a:t>
            </a:r>
            <a:r>
              <a:rPr lang="en-US" altLang="en-US" baseline="30000" dirty="0"/>
              <a:t>4 </a:t>
            </a:r>
            <a:r>
              <a:rPr lang="en-US" altLang="en-US" dirty="0"/>
              <a:t>Conducting one’s office in such a manner would lead to violations of the statute, </a:t>
            </a:r>
            <a:r>
              <a:rPr lang="en-US" altLang="en-US" u="sng" dirty="0"/>
              <a:t>N.J.S.A. </a:t>
            </a:r>
            <a:r>
              <a:rPr lang="en-US" altLang="en-US" dirty="0"/>
              <a:t>18A:24.1(c), (e) and (i), for acting beyond the scope of a Board member’s authority, taking private action with the potential to compromise the Board or interfering with the proper performance of the employee’s duties. </a:t>
            </a:r>
            <a:endParaRPr lang="en-US" altLang="en-US" u="sng" dirty="0"/>
          </a:p>
          <a:p>
            <a:endParaRPr lang="en-US" altLang="en-US" u="sng" dirty="0"/>
          </a:p>
          <a:p>
            <a:r>
              <a:rPr lang="en-US" altLang="en-US"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lang="en-US" altLang="en-US" u="sng" dirty="0"/>
          </a:p>
          <a:p>
            <a:endParaRPr lang="en-US" altLang="en-US" u="sng" dirty="0"/>
          </a:p>
          <a:p>
            <a:r>
              <a:rPr lang="en-US" altLang="en-US" u="sng" dirty="0"/>
              <a:t>Conclusion</a:t>
            </a:r>
            <a:r>
              <a:rPr lang="en-US" altLang="en-US" dirty="0"/>
              <a:t> – </a:t>
            </a:r>
          </a:p>
          <a:p>
            <a:endParaRPr lang="en-US" altLang="en-US" dirty="0"/>
          </a:p>
          <a:p>
            <a:r>
              <a:rPr lang="en-US" altLang="en-US" dirty="0"/>
              <a:t>Here, where the Respondent was found to have violated N.J.S.A. 18A:12-24.1(e) for exceeding his authority as a Board member, the Commission finds that the penalty of reprimand is appropriate.</a:t>
            </a:r>
          </a:p>
          <a:p>
            <a:endParaRPr lang="en-US" altLang="en-US" dirty="0"/>
          </a:p>
          <a:p>
            <a:endParaRPr lang="en-US" altLang="en-US" u="sng" dirty="0"/>
          </a:p>
          <a:p>
            <a:r>
              <a:rPr lang="en-US" altLang="en-US" b="1" u="sng" dirty="0"/>
              <a:t>Persi v. Woska</a:t>
            </a:r>
            <a:r>
              <a:rPr lang="en-US" altLang="en-US" dirty="0"/>
              <a:t> – Commissioner determined that board president unilaterally, or majority of the board could issue Rice Notice to CSA.</a:t>
            </a:r>
            <a:endParaRPr lang="en-US" altLang="en-US" b="1" u="sng" dirty="0"/>
          </a:p>
          <a:p>
            <a:endParaRPr lang="en-US" altLang="en-US" dirty="0"/>
          </a:p>
        </p:txBody>
      </p:sp>
      <p:sp>
        <p:nvSpPr>
          <p:cNvPr id="25604" name="Date Placehold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US" altLang="en-US" dirty="0">
              <a:latin typeface="Calibri" panose="020F0502020204030204" pitchFamily="34" charset="0"/>
            </a:endParaRPr>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55209" indent="-290465">
              <a:defRPr>
                <a:solidFill>
                  <a:schemeClr val="tx1"/>
                </a:solidFill>
                <a:latin typeface="Arial" panose="020B0604020202020204" pitchFamily="34" charset="0"/>
                <a:ea typeface="ＭＳ Ｐゴシック" panose="020B0600070205080204" pitchFamily="34" charset="-128"/>
              </a:defRPr>
            </a:lvl2pPr>
            <a:lvl3pPr marL="1161860" indent="-232372">
              <a:defRPr>
                <a:solidFill>
                  <a:schemeClr val="tx1"/>
                </a:solidFill>
                <a:latin typeface="Arial" panose="020B0604020202020204" pitchFamily="34" charset="0"/>
                <a:ea typeface="ＭＳ Ｐゴシック" panose="020B0600070205080204" pitchFamily="34" charset="-128"/>
              </a:defRPr>
            </a:lvl3pPr>
            <a:lvl4pPr marL="1626603" indent="-232372">
              <a:defRPr>
                <a:solidFill>
                  <a:schemeClr val="tx1"/>
                </a:solidFill>
                <a:latin typeface="Arial" panose="020B0604020202020204" pitchFamily="34" charset="0"/>
                <a:ea typeface="ＭＳ Ｐゴシック" panose="020B0600070205080204" pitchFamily="34" charset="-128"/>
              </a:defRPr>
            </a:lvl4pPr>
            <a:lvl5pPr marL="2091347" indent="-232372">
              <a:defRPr>
                <a:solidFill>
                  <a:schemeClr val="tx1"/>
                </a:solidFill>
                <a:latin typeface="Arial" panose="020B0604020202020204" pitchFamily="34" charset="0"/>
                <a:ea typeface="ＭＳ Ｐゴシック" panose="020B0600070205080204" pitchFamily="34" charset="-128"/>
              </a:defRPr>
            </a:lvl5pPr>
            <a:lvl6pPr marL="2556091"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0835"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579"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322" indent="-23237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B4148F6-81B4-4C04-ADB4-E811BB525D44}" type="slidenum">
              <a:rPr lang="en-US" altLang="en-US" smtClean="0">
                <a:latin typeface="Calibri" panose="020F0502020204030204" pitchFamily="34" charset="0"/>
              </a:rPr>
              <a:pPr/>
              <a:t>83</a:t>
            </a:fld>
            <a:endParaRPr lang="en-US" altLang="en-US" dirty="0">
              <a:latin typeface="Calibri" panose="020F0502020204030204" pitchFamily="34" charset="0"/>
            </a:endParaRPr>
          </a:p>
        </p:txBody>
      </p:sp>
    </p:spTree>
    <p:extLst>
      <p:ext uri="{BB962C8B-B14F-4D97-AF65-F5344CB8AC3E}">
        <p14:creationId xmlns:p14="http://schemas.microsoft.com/office/powerpoint/2010/main" val="15138442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2C81E1DB-3B78-4B5E-993A-DB27CB14707F}" type="slidenum">
              <a:rPr kumimoji="0" 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84</a:t>
            </a:fld>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12051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04875" rtl="0" eaLnBrk="1" fontAlgn="base" latinLnBrk="0" hangingPunct="1">
              <a:lnSpc>
                <a:spcPct val="100000"/>
              </a:lnSpc>
              <a:spcBef>
                <a:spcPct val="0"/>
              </a:spcBef>
              <a:spcAft>
                <a:spcPct val="0"/>
              </a:spcAft>
              <a:buClrTx/>
              <a:buSzTx/>
              <a:buFontTx/>
              <a:buNone/>
              <a:tabLst/>
              <a:defRPr/>
            </a:pPr>
            <a:fld id="{53446774-4D2C-478F-A388-6DD8527157F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86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840234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4875">
              <a:defRPr>
                <a:solidFill>
                  <a:schemeClr val="tx1"/>
                </a:solidFill>
                <a:latin typeface="Calibri" panose="020F0502020204030204" pitchFamily="34" charset="0"/>
              </a:defRPr>
            </a:lvl1pPr>
            <a:lvl2pPr marL="742950" indent="-285750" defTabSz="904875">
              <a:defRPr>
                <a:solidFill>
                  <a:schemeClr val="tx1"/>
                </a:solidFill>
                <a:latin typeface="Calibri" panose="020F0502020204030204" pitchFamily="34" charset="0"/>
              </a:defRPr>
            </a:lvl2pPr>
            <a:lvl3pPr marL="1143000" indent="-228600" defTabSz="904875">
              <a:defRPr>
                <a:solidFill>
                  <a:schemeClr val="tx1"/>
                </a:solidFill>
                <a:latin typeface="Calibri" panose="020F0502020204030204" pitchFamily="34" charset="0"/>
              </a:defRPr>
            </a:lvl3pPr>
            <a:lvl4pPr marL="1600200" indent="-228600" defTabSz="904875">
              <a:defRPr>
                <a:solidFill>
                  <a:schemeClr val="tx1"/>
                </a:solidFill>
                <a:latin typeface="Calibri" panose="020F0502020204030204" pitchFamily="34" charset="0"/>
              </a:defRPr>
            </a:lvl4pPr>
            <a:lvl5pPr marL="2057400" indent="-228600" defTabSz="904875">
              <a:defRPr>
                <a:solidFill>
                  <a:schemeClr val="tx1"/>
                </a:solidFill>
                <a:latin typeface="Calibri" panose="020F0502020204030204" pitchFamily="34" charset="0"/>
              </a:defRPr>
            </a:lvl5pPr>
            <a:lvl6pPr marL="2514600" indent="-228600" defTabSz="904875" eaLnBrk="0" fontAlgn="base" hangingPunct="0">
              <a:spcBef>
                <a:spcPct val="0"/>
              </a:spcBef>
              <a:spcAft>
                <a:spcPct val="0"/>
              </a:spcAft>
              <a:defRPr>
                <a:solidFill>
                  <a:schemeClr val="tx1"/>
                </a:solidFill>
                <a:latin typeface="Calibri" panose="020F0502020204030204" pitchFamily="34" charset="0"/>
              </a:defRPr>
            </a:lvl6pPr>
            <a:lvl7pPr marL="2971800" indent="-228600" defTabSz="904875" eaLnBrk="0" fontAlgn="base" hangingPunct="0">
              <a:spcBef>
                <a:spcPct val="0"/>
              </a:spcBef>
              <a:spcAft>
                <a:spcPct val="0"/>
              </a:spcAft>
              <a:defRPr>
                <a:solidFill>
                  <a:schemeClr val="tx1"/>
                </a:solidFill>
                <a:latin typeface="Calibri" panose="020F0502020204030204" pitchFamily="34" charset="0"/>
              </a:defRPr>
            </a:lvl7pPr>
            <a:lvl8pPr marL="3429000" indent="-228600" defTabSz="904875" eaLnBrk="0" fontAlgn="base" hangingPunct="0">
              <a:spcBef>
                <a:spcPct val="0"/>
              </a:spcBef>
              <a:spcAft>
                <a:spcPct val="0"/>
              </a:spcAft>
              <a:defRPr>
                <a:solidFill>
                  <a:schemeClr val="tx1"/>
                </a:solidFill>
                <a:latin typeface="Calibri" panose="020F0502020204030204" pitchFamily="34" charset="0"/>
              </a:defRPr>
            </a:lvl8pPr>
            <a:lvl9pPr marL="3886200" indent="-228600" defTabSz="904875"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04875" rtl="0" eaLnBrk="1" fontAlgn="base" latinLnBrk="0" hangingPunct="1">
              <a:lnSpc>
                <a:spcPct val="100000"/>
              </a:lnSpc>
              <a:spcBef>
                <a:spcPct val="0"/>
              </a:spcBef>
              <a:spcAft>
                <a:spcPct val="0"/>
              </a:spcAft>
              <a:buClrTx/>
              <a:buSzTx/>
              <a:buFontTx/>
              <a:buNone/>
              <a:tabLst/>
              <a:defRPr/>
            </a:pPr>
            <a:fld id="{0735D6F6-EE5C-42FD-85AA-AF5D86425F28}"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04875" rtl="0" eaLnBrk="1" fontAlgn="base" latinLnBrk="0" hangingPunct="1">
                <a:lnSpc>
                  <a:spcPct val="100000"/>
                </a:lnSpc>
                <a:spcBef>
                  <a:spcPct val="0"/>
                </a:spcBef>
                <a:spcAft>
                  <a:spcPct val="0"/>
                </a:spcAft>
                <a:buClrTx/>
                <a:buSzTx/>
                <a:buFontTx/>
                <a:buNone/>
                <a:tabLst/>
                <a:defRPr/>
              </a:pPr>
              <a:t>87</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60664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6715" y="4693565"/>
            <a:ext cx="5500195" cy="4447497"/>
          </a:xfrm>
          <a:prstGeom prst="rect">
            <a:avLst/>
          </a:prstGeom>
          <a:noFill/>
          <a:ln>
            <a:noFill/>
          </a:ln>
        </p:spPr>
        <p:txBody>
          <a:bodyPr spcFirstLastPara="1" wrap="square" lIns="93511" tIns="93511" rIns="93511" bIns="93511" anchor="ctr" anchorCtr="0">
            <a:noAutofit/>
          </a:bodyPr>
          <a:lstStyle/>
          <a:p>
            <a:pPr marL="0" indent="0">
              <a:spcBef>
                <a:spcPts val="0"/>
              </a:spcBef>
            </a:pPr>
            <a:endParaRPr dirty="0"/>
          </a:p>
        </p:txBody>
      </p:sp>
      <p:sp>
        <p:nvSpPr>
          <p:cNvPr id="211" name="Shape 211"/>
          <p:cNvSpPr>
            <a:spLocks noGrp="1" noRot="1" noChangeAspect="1"/>
          </p:cNvSpPr>
          <p:nvPr>
            <p:ph type="sldImg" idx="2"/>
          </p:nvPr>
        </p:nvSpPr>
        <p:spPr>
          <a:xfrm>
            <a:off x="966788" y="741363"/>
            <a:ext cx="4941887" cy="37052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7125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p74:notes"/>
          <p:cNvSpPr>
            <a:spLocks noGrp="1" noRot="1" noChangeAspect="1"/>
          </p:cNvSpPr>
          <p:nvPr>
            <p:ph type="sldImg" idx="2"/>
          </p:nvPr>
        </p:nvSpPr>
        <p:spPr>
          <a:xfrm>
            <a:off x="1370013" y="650875"/>
            <a:ext cx="4346575" cy="32591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96" name="Google Shape;596;p74:notes"/>
          <p:cNvSpPr txBox="1">
            <a:spLocks noGrp="1"/>
          </p:cNvSpPr>
          <p:nvPr>
            <p:ph type="body" idx="1"/>
          </p:nvPr>
        </p:nvSpPr>
        <p:spPr>
          <a:xfrm>
            <a:off x="708661" y="4126231"/>
            <a:ext cx="5669280" cy="3909060"/>
          </a:xfrm>
          <a:prstGeom prst="rect">
            <a:avLst/>
          </a:prstGeom>
          <a:noFill/>
          <a:ln>
            <a:noFill/>
          </a:ln>
        </p:spPr>
        <p:txBody>
          <a:bodyPr spcFirstLastPara="1" wrap="square" lIns="92825" tIns="46400" rIns="92825" bIns="46400" anchor="t" anchorCtr="0">
            <a:noAutofit/>
          </a:bodyPr>
          <a:lstStyle/>
          <a:p>
            <a:pPr marL="0" lvl="0" indent="0" algn="l" rtl="0">
              <a:lnSpc>
                <a:spcPct val="80000"/>
              </a:lnSpc>
              <a:spcBef>
                <a:spcPts val="0"/>
              </a:spcBef>
              <a:spcAft>
                <a:spcPts val="0"/>
              </a:spcAft>
              <a:buNone/>
            </a:pPr>
            <a:r>
              <a:rPr lang="en-US" sz="660" u="sng" dirty="0"/>
              <a:t>Cheng v. Rodas</a:t>
            </a:r>
            <a:endParaRPr dirty="0"/>
          </a:p>
          <a:p>
            <a:pPr marL="0" lvl="0" indent="0" algn="l" rtl="0">
              <a:lnSpc>
                <a:spcPct val="80000"/>
              </a:lnSpc>
              <a:spcBef>
                <a:spcPts val="198"/>
              </a:spcBef>
              <a:spcAft>
                <a:spcPts val="0"/>
              </a:spcAft>
              <a:buNone/>
            </a:pPr>
            <a:r>
              <a:rPr lang="en-US" sz="660" dirty="0"/>
              <a:t>School Ethics Commission</a:t>
            </a:r>
            <a:endParaRPr dirty="0"/>
          </a:p>
          <a:p>
            <a:pPr marL="0" lvl="0" indent="0" algn="l" rtl="0">
              <a:lnSpc>
                <a:spcPct val="80000"/>
              </a:lnSpc>
              <a:spcBef>
                <a:spcPts val="198"/>
              </a:spcBef>
              <a:spcAft>
                <a:spcPts val="0"/>
              </a:spcAft>
              <a:buNone/>
            </a:pPr>
            <a:r>
              <a:rPr lang="en-US" sz="660" dirty="0"/>
              <a:t>Decided:	Sept. 23, 2015</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u="sng" dirty="0"/>
              <a:t>Issue</a:t>
            </a:r>
            <a:r>
              <a:rPr lang="en-US" sz="660" dirty="0"/>
              <a:t> – Whether board president has unilateral authority to issue a </a:t>
            </a:r>
            <a:r>
              <a:rPr lang="en-US" sz="660" u="sng" dirty="0"/>
              <a:t>Rice</a:t>
            </a:r>
            <a:r>
              <a:rPr lang="en-US" sz="660" dirty="0"/>
              <a:t> notice to the B/A.</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u="sng" dirty="0"/>
              <a:t>Facts</a:t>
            </a:r>
            <a:r>
              <a:rPr lang="en-US" sz="660" dirty="0"/>
              <a:t> – </a:t>
            </a:r>
            <a:endParaRPr dirty="0"/>
          </a:p>
          <a:p>
            <a:pPr marL="0" lvl="0" indent="0" algn="l" rtl="0">
              <a:lnSpc>
                <a:spcPct val="80000"/>
              </a:lnSpc>
              <a:spcBef>
                <a:spcPts val="198"/>
              </a:spcBef>
              <a:spcAft>
                <a:spcPts val="0"/>
              </a:spcAft>
              <a:buNone/>
            </a:pPr>
            <a:r>
              <a:rPr lang="en-US" sz="660" dirty="0"/>
              <a:t>After consulting with the board attorney, board president issued </a:t>
            </a:r>
            <a:r>
              <a:rPr lang="en-US" sz="660" u="sng" dirty="0"/>
              <a:t>Rice</a:t>
            </a:r>
            <a:r>
              <a:rPr lang="en-US" sz="660" dirty="0"/>
              <a:t> notice to B/A.</a:t>
            </a:r>
            <a:endParaRPr dirty="0"/>
          </a:p>
          <a:p>
            <a:pPr marL="0" lvl="0" indent="0" algn="l" rtl="0">
              <a:lnSpc>
                <a:spcPct val="80000"/>
              </a:lnSpc>
              <a:spcBef>
                <a:spcPts val="198"/>
              </a:spcBef>
              <a:spcAft>
                <a:spcPts val="0"/>
              </a:spcAft>
              <a:buNone/>
            </a:pPr>
            <a:r>
              <a:rPr lang="en-US" sz="660" dirty="0"/>
              <a:t>Board attorney advised that such authority derived from </a:t>
            </a:r>
            <a:r>
              <a:rPr lang="en-US" sz="660" u="sng" dirty="0"/>
              <a:t>Persi v Woska</a:t>
            </a:r>
            <a:endParaRPr sz="660"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Rule</a:t>
            </a:r>
            <a:r>
              <a:rPr lang="en-US" sz="660" dirty="0"/>
              <a:t> – </a:t>
            </a:r>
            <a:endParaRPr dirty="0"/>
          </a:p>
          <a:p>
            <a:pPr marL="0" lvl="0" indent="0" algn="l" rtl="0">
              <a:lnSpc>
                <a:spcPct val="80000"/>
              </a:lnSpc>
              <a:spcBef>
                <a:spcPts val="198"/>
              </a:spcBef>
              <a:spcAft>
                <a:spcPts val="0"/>
              </a:spcAft>
              <a:buNone/>
            </a:pPr>
            <a:r>
              <a:rPr lang="en-US" sz="660" dirty="0"/>
              <a:t>Board President may unilaterally issue </a:t>
            </a:r>
            <a:r>
              <a:rPr lang="en-US" sz="660" u="sng" dirty="0"/>
              <a:t>Rice</a:t>
            </a:r>
            <a:r>
              <a:rPr lang="en-US" sz="660" dirty="0"/>
              <a:t> notice to superintendent of schools</a:t>
            </a:r>
            <a:endParaRPr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Analysis</a:t>
            </a:r>
            <a:r>
              <a:rPr lang="en-US" sz="660" dirty="0"/>
              <a:t> – </a:t>
            </a:r>
            <a:endParaRPr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dirty="0"/>
              <a:t>No written authority exists granting board president unilateral authority to issue </a:t>
            </a:r>
            <a:r>
              <a:rPr lang="en-US" sz="660" u="sng" dirty="0"/>
              <a:t>Rice</a:t>
            </a:r>
            <a:r>
              <a:rPr lang="en-US" sz="660" dirty="0"/>
              <a:t> notice to any other than chief school administrator.</a:t>
            </a:r>
            <a:endParaRPr dirty="0"/>
          </a:p>
          <a:p>
            <a:pPr marL="0" lvl="0" indent="0" algn="l" rtl="0">
              <a:lnSpc>
                <a:spcPct val="80000"/>
              </a:lnSpc>
              <a:spcBef>
                <a:spcPts val="198"/>
              </a:spcBef>
              <a:spcAft>
                <a:spcPts val="0"/>
              </a:spcAft>
              <a:buNone/>
            </a:pPr>
            <a:r>
              <a:rPr lang="en-US" sz="660" dirty="0"/>
              <a:t>[E]xtending this unilateral authority to a Board President to interfere with the employment of a BA or a custodian is the grant of unbridled power ripe for abuse, in violation of the School Ethics Act.</a:t>
            </a:r>
            <a:r>
              <a:rPr lang="en-US" sz="660" baseline="30000" dirty="0"/>
              <a:t>4 </a:t>
            </a:r>
            <a:r>
              <a:rPr lang="en-US" sz="660" dirty="0"/>
              <a:t>Conducting one’s office in such a manner would lead to violations of the statute, </a:t>
            </a:r>
            <a:r>
              <a:rPr lang="en-US" sz="660" u="sng" dirty="0"/>
              <a:t>N.J.S.A. </a:t>
            </a:r>
            <a:r>
              <a:rPr lang="en-US" sz="660" dirty="0"/>
              <a:t>18A:24.1(c), (e) and (i), for acting beyond the scope of a Board member’s authority, taking private action with the potential to compromise the Board or interfering with the proper performance of the employee’s duties. </a:t>
            </a:r>
            <a:endParaRPr sz="660" u="sng"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sz="660" u="sng"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Conclusion</a:t>
            </a:r>
            <a:r>
              <a:rPr lang="en-US" sz="660" dirty="0"/>
              <a:t> – </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dirty="0"/>
              <a:t>Here, where the Respondent was found to have violated N.J.S.A. 18A:12-24.1(e) for exceeding his authority as a Board member, the Commission finds that the penalty of reprimand is appropriate.</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b="1" u="sng" dirty="0"/>
              <a:t>Persi v. Woska</a:t>
            </a:r>
            <a:r>
              <a:rPr lang="en-US" sz="660" dirty="0"/>
              <a:t> – Commissioner determined that board president unilaterally, or majority of the board could issue Rice Notice to CSA.</a:t>
            </a:r>
            <a:endParaRPr sz="660" b="1" u="sng" dirty="0"/>
          </a:p>
          <a:p>
            <a:pPr marL="0" lvl="0" indent="0" algn="l" rtl="0">
              <a:lnSpc>
                <a:spcPct val="80000"/>
              </a:lnSpc>
              <a:spcBef>
                <a:spcPts val="198"/>
              </a:spcBef>
              <a:spcAft>
                <a:spcPts val="0"/>
              </a:spcAft>
              <a:buNone/>
            </a:pPr>
            <a:endParaRPr sz="660" dirty="0"/>
          </a:p>
        </p:txBody>
      </p:sp>
      <p:sp>
        <p:nvSpPr>
          <p:cNvPr id="597" name="Google Shape;597;p74:notes"/>
          <p:cNvSpPr txBox="1">
            <a:spLocks noGrp="1"/>
          </p:cNvSpPr>
          <p:nvPr>
            <p:ph type="dt" idx="10"/>
          </p:nvPr>
        </p:nvSpPr>
        <p:spPr>
          <a:xfrm>
            <a:off x="4014102" y="1"/>
            <a:ext cx="3070860" cy="434340"/>
          </a:xfrm>
          <a:prstGeom prst="rect">
            <a:avLst/>
          </a:prstGeom>
          <a:noFill/>
          <a:ln>
            <a:noFill/>
          </a:ln>
        </p:spPr>
        <p:txBody>
          <a:bodyPr spcFirstLastPara="1" wrap="square" lIns="92825" tIns="46400" rIns="92825" bIns="46400" anchor="t" anchorCtr="0">
            <a:noAutofit/>
          </a:bodyPr>
          <a:lstStyle/>
          <a:p>
            <a:pPr marL="0" lvl="0" indent="0" algn="r"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598" name="Google Shape;598;p74:notes"/>
          <p:cNvSpPr txBox="1">
            <a:spLocks noGrp="1"/>
          </p:cNvSpPr>
          <p:nvPr>
            <p:ph type="sldNum" idx="12"/>
          </p:nvPr>
        </p:nvSpPr>
        <p:spPr>
          <a:xfrm>
            <a:off x="4014102" y="8250952"/>
            <a:ext cx="3070860" cy="434340"/>
          </a:xfrm>
          <a:prstGeom prst="rect">
            <a:avLst/>
          </a:prstGeom>
          <a:noFill/>
          <a:ln>
            <a:noFill/>
          </a:ln>
        </p:spPr>
        <p:txBody>
          <a:bodyPr spcFirstLastPara="1" wrap="square" lIns="92825" tIns="46400" rIns="92825" bIns="46400" anchor="b" anchorCtr="0">
            <a:noAutofit/>
          </a:bodyPr>
          <a:lstStyle/>
          <a:p>
            <a:pPr marL="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98778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p75:notes"/>
          <p:cNvSpPr>
            <a:spLocks noGrp="1" noRot="1" noChangeAspect="1"/>
          </p:cNvSpPr>
          <p:nvPr>
            <p:ph type="sldImg" idx="2"/>
          </p:nvPr>
        </p:nvSpPr>
        <p:spPr>
          <a:xfrm>
            <a:off x="1370013" y="650875"/>
            <a:ext cx="4346575" cy="32591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05" name="Google Shape;605;p75:notes"/>
          <p:cNvSpPr txBox="1">
            <a:spLocks noGrp="1"/>
          </p:cNvSpPr>
          <p:nvPr>
            <p:ph type="body" idx="1"/>
          </p:nvPr>
        </p:nvSpPr>
        <p:spPr>
          <a:xfrm>
            <a:off x="708661" y="4126231"/>
            <a:ext cx="5669280" cy="3909060"/>
          </a:xfrm>
          <a:prstGeom prst="rect">
            <a:avLst/>
          </a:prstGeom>
          <a:noFill/>
          <a:ln>
            <a:noFill/>
          </a:ln>
        </p:spPr>
        <p:txBody>
          <a:bodyPr spcFirstLastPara="1" wrap="square" lIns="92825" tIns="46400" rIns="92825" bIns="46400" anchor="t" anchorCtr="0">
            <a:noAutofit/>
          </a:bodyPr>
          <a:lstStyle/>
          <a:p>
            <a:pPr marL="0" lvl="0" indent="0" algn="l" rtl="0">
              <a:lnSpc>
                <a:spcPct val="80000"/>
              </a:lnSpc>
              <a:spcBef>
                <a:spcPts val="0"/>
              </a:spcBef>
              <a:spcAft>
                <a:spcPts val="0"/>
              </a:spcAft>
              <a:buNone/>
            </a:pPr>
            <a:r>
              <a:rPr lang="en-US" sz="660" u="sng" dirty="0"/>
              <a:t>Cheng v. Rodas</a:t>
            </a:r>
            <a:endParaRPr dirty="0"/>
          </a:p>
          <a:p>
            <a:pPr marL="0" lvl="0" indent="0" algn="l" rtl="0">
              <a:lnSpc>
                <a:spcPct val="80000"/>
              </a:lnSpc>
              <a:spcBef>
                <a:spcPts val="198"/>
              </a:spcBef>
              <a:spcAft>
                <a:spcPts val="0"/>
              </a:spcAft>
              <a:buNone/>
            </a:pPr>
            <a:r>
              <a:rPr lang="en-US" sz="660" dirty="0"/>
              <a:t>School Ethics Commission</a:t>
            </a:r>
            <a:endParaRPr dirty="0"/>
          </a:p>
          <a:p>
            <a:pPr marL="0" lvl="0" indent="0" algn="l" rtl="0">
              <a:lnSpc>
                <a:spcPct val="80000"/>
              </a:lnSpc>
              <a:spcBef>
                <a:spcPts val="198"/>
              </a:spcBef>
              <a:spcAft>
                <a:spcPts val="0"/>
              </a:spcAft>
              <a:buNone/>
            </a:pPr>
            <a:r>
              <a:rPr lang="en-US" sz="660" dirty="0"/>
              <a:t>Decided:	Sept. 23, 2015</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u="sng" dirty="0"/>
              <a:t>Issue</a:t>
            </a:r>
            <a:r>
              <a:rPr lang="en-US" sz="660" dirty="0"/>
              <a:t> – Whether board president has unilateral authority to issue a </a:t>
            </a:r>
            <a:r>
              <a:rPr lang="en-US" sz="660" u="sng" dirty="0"/>
              <a:t>Rice</a:t>
            </a:r>
            <a:r>
              <a:rPr lang="en-US" sz="660" dirty="0"/>
              <a:t> notice to the B/A.</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u="sng" dirty="0"/>
              <a:t>Facts</a:t>
            </a:r>
            <a:r>
              <a:rPr lang="en-US" sz="660" dirty="0"/>
              <a:t> – </a:t>
            </a:r>
            <a:endParaRPr dirty="0"/>
          </a:p>
          <a:p>
            <a:pPr marL="0" lvl="0" indent="0" algn="l" rtl="0">
              <a:lnSpc>
                <a:spcPct val="80000"/>
              </a:lnSpc>
              <a:spcBef>
                <a:spcPts val="198"/>
              </a:spcBef>
              <a:spcAft>
                <a:spcPts val="0"/>
              </a:spcAft>
              <a:buNone/>
            </a:pPr>
            <a:r>
              <a:rPr lang="en-US" sz="660" dirty="0"/>
              <a:t>After consulting with the board attorney, board president issued </a:t>
            </a:r>
            <a:r>
              <a:rPr lang="en-US" sz="660" u="sng" dirty="0"/>
              <a:t>Rice</a:t>
            </a:r>
            <a:r>
              <a:rPr lang="en-US" sz="660" dirty="0"/>
              <a:t> notice to B/A.</a:t>
            </a:r>
            <a:endParaRPr dirty="0"/>
          </a:p>
          <a:p>
            <a:pPr marL="0" lvl="0" indent="0" algn="l" rtl="0">
              <a:lnSpc>
                <a:spcPct val="80000"/>
              </a:lnSpc>
              <a:spcBef>
                <a:spcPts val="198"/>
              </a:spcBef>
              <a:spcAft>
                <a:spcPts val="0"/>
              </a:spcAft>
              <a:buNone/>
            </a:pPr>
            <a:r>
              <a:rPr lang="en-US" sz="660" dirty="0"/>
              <a:t>Board attorney advised that such authority derived from </a:t>
            </a:r>
            <a:r>
              <a:rPr lang="en-US" sz="660" u="sng" dirty="0"/>
              <a:t>Persi v Woska</a:t>
            </a:r>
            <a:endParaRPr sz="660"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Rule</a:t>
            </a:r>
            <a:r>
              <a:rPr lang="en-US" sz="660" dirty="0"/>
              <a:t> – </a:t>
            </a:r>
            <a:endParaRPr dirty="0"/>
          </a:p>
          <a:p>
            <a:pPr marL="0" lvl="0" indent="0" algn="l" rtl="0">
              <a:lnSpc>
                <a:spcPct val="80000"/>
              </a:lnSpc>
              <a:spcBef>
                <a:spcPts val="198"/>
              </a:spcBef>
              <a:spcAft>
                <a:spcPts val="0"/>
              </a:spcAft>
              <a:buNone/>
            </a:pPr>
            <a:r>
              <a:rPr lang="en-US" sz="660" dirty="0"/>
              <a:t>Board President may unilaterally issue </a:t>
            </a:r>
            <a:r>
              <a:rPr lang="en-US" sz="660" u="sng" dirty="0"/>
              <a:t>Rice</a:t>
            </a:r>
            <a:r>
              <a:rPr lang="en-US" sz="660" dirty="0"/>
              <a:t> notice to superintendent of schools</a:t>
            </a:r>
            <a:endParaRPr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Analysis</a:t>
            </a:r>
            <a:r>
              <a:rPr lang="en-US" sz="660" dirty="0"/>
              <a:t> – </a:t>
            </a:r>
            <a:endParaRPr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dirty="0"/>
              <a:t>No written authority exists granting board president unilateral authority to issue </a:t>
            </a:r>
            <a:r>
              <a:rPr lang="en-US" sz="660" u="sng" dirty="0"/>
              <a:t>Rice</a:t>
            </a:r>
            <a:r>
              <a:rPr lang="en-US" sz="660" dirty="0"/>
              <a:t> notice to any other than chief school administrator.</a:t>
            </a:r>
            <a:endParaRPr dirty="0"/>
          </a:p>
          <a:p>
            <a:pPr marL="0" lvl="0" indent="0" algn="l" rtl="0">
              <a:lnSpc>
                <a:spcPct val="80000"/>
              </a:lnSpc>
              <a:spcBef>
                <a:spcPts val="198"/>
              </a:spcBef>
              <a:spcAft>
                <a:spcPts val="0"/>
              </a:spcAft>
              <a:buNone/>
            </a:pPr>
            <a:r>
              <a:rPr lang="en-US" sz="660" dirty="0"/>
              <a:t>[E]xtending this unilateral authority to a Board President to interfere with the employment of a BA or a custodian is the grant of unbridled power ripe for abuse, in violation of the School Ethics Act.</a:t>
            </a:r>
            <a:r>
              <a:rPr lang="en-US" sz="660" baseline="30000" dirty="0"/>
              <a:t>4 </a:t>
            </a:r>
            <a:r>
              <a:rPr lang="en-US" sz="660" dirty="0"/>
              <a:t>Conducting one’s office in such a manner would lead to violations of the statute, </a:t>
            </a:r>
            <a:r>
              <a:rPr lang="en-US" sz="660" u="sng" dirty="0"/>
              <a:t>N.J.S.A. </a:t>
            </a:r>
            <a:r>
              <a:rPr lang="en-US" sz="660" dirty="0"/>
              <a:t>18A:24.1(c), (e) and (i), for acting beyond the scope of a Board member’s authority, taking private action with the potential to compromise the Board or interfering with the proper performance of the employee’s duties. </a:t>
            </a:r>
            <a:endParaRPr sz="660" u="sng"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dirty="0"/>
              <a:t>The Respondent also argues that the legal advice the Board received insulates him from blame for his conduct. It does not. Each Board member undergoes ethics training and each is responsible for his own ethical conduct. That responsibility cannot be delegated or avoided. </a:t>
            </a:r>
            <a:endParaRPr sz="660" u="sng"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u="sng" dirty="0"/>
              <a:t>Conclusion</a:t>
            </a:r>
            <a:r>
              <a:rPr lang="en-US" sz="660" dirty="0"/>
              <a:t> – </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r>
              <a:rPr lang="en-US" sz="660" dirty="0"/>
              <a:t>Here, where the Respondent was found to have violated N.J.S.A. 18A:12-24.1(e) for exceeding his authority as a Board member, the Commission finds that the penalty of reprimand is appropriate.</a:t>
            </a:r>
            <a:endParaRPr dirty="0"/>
          </a:p>
          <a:p>
            <a:pPr marL="0" lvl="0" indent="0" algn="l" rtl="0">
              <a:lnSpc>
                <a:spcPct val="80000"/>
              </a:lnSpc>
              <a:spcBef>
                <a:spcPts val="198"/>
              </a:spcBef>
              <a:spcAft>
                <a:spcPts val="0"/>
              </a:spcAft>
              <a:buNone/>
            </a:pPr>
            <a:endParaRPr sz="660" dirty="0"/>
          </a:p>
          <a:p>
            <a:pPr marL="0" lvl="0" indent="0" algn="l" rtl="0">
              <a:lnSpc>
                <a:spcPct val="80000"/>
              </a:lnSpc>
              <a:spcBef>
                <a:spcPts val="198"/>
              </a:spcBef>
              <a:spcAft>
                <a:spcPts val="0"/>
              </a:spcAft>
              <a:buNone/>
            </a:pPr>
            <a:endParaRPr sz="660" u="sng" dirty="0"/>
          </a:p>
          <a:p>
            <a:pPr marL="0" lvl="0" indent="0" algn="l" rtl="0">
              <a:lnSpc>
                <a:spcPct val="80000"/>
              </a:lnSpc>
              <a:spcBef>
                <a:spcPts val="198"/>
              </a:spcBef>
              <a:spcAft>
                <a:spcPts val="0"/>
              </a:spcAft>
              <a:buNone/>
            </a:pPr>
            <a:r>
              <a:rPr lang="en-US" sz="660" b="1" u="sng" dirty="0"/>
              <a:t>Persi v. Woska</a:t>
            </a:r>
            <a:r>
              <a:rPr lang="en-US" sz="660" dirty="0"/>
              <a:t> – Commissioner determined that board president unilaterally, or majority of the board could issue Rice Notice to CSA.</a:t>
            </a:r>
            <a:endParaRPr sz="660" b="1" u="sng" dirty="0"/>
          </a:p>
          <a:p>
            <a:pPr marL="0" lvl="0" indent="0" algn="l" rtl="0">
              <a:lnSpc>
                <a:spcPct val="80000"/>
              </a:lnSpc>
              <a:spcBef>
                <a:spcPts val="198"/>
              </a:spcBef>
              <a:spcAft>
                <a:spcPts val="0"/>
              </a:spcAft>
              <a:buNone/>
            </a:pPr>
            <a:endParaRPr sz="660" dirty="0"/>
          </a:p>
        </p:txBody>
      </p:sp>
      <p:sp>
        <p:nvSpPr>
          <p:cNvPr id="606" name="Google Shape;606;p75:notes"/>
          <p:cNvSpPr txBox="1">
            <a:spLocks noGrp="1"/>
          </p:cNvSpPr>
          <p:nvPr>
            <p:ph type="dt" idx="10"/>
          </p:nvPr>
        </p:nvSpPr>
        <p:spPr>
          <a:xfrm>
            <a:off x="4014102" y="1"/>
            <a:ext cx="3070860" cy="434340"/>
          </a:xfrm>
          <a:prstGeom prst="rect">
            <a:avLst/>
          </a:prstGeom>
          <a:noFill/>
          <a:ln>
            <a:noFill/>
          </a:ln>
        </p:spPr>
        <p:txBody>
          <a:bodyPr spcFirstLastPara="1" wrap="square" lIns="92825" tIns="46400" rIns="92825" bIns="46400" anchor="t" anchorCtr="0">
            <a:noAutofit/>
          </a:bodyPr>
          <a:lstStyle/>
          <a:p>
            <a:pPr marL="0" lvl="0" indent="0" algn="r"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607" name="Google Shape;607;p75:notes"/>
          <p:cNvSpPr txBox="1">
            <a:spLocks noGrp="1"/>
          </p:cNvSpPr>
          <p:nvPr>
            <p:ph type="sldNum" idx="12"/>
          </p:nvPr>
        </p:nvSpPr>
        <p:spPr>
          <a:xfrm>
            <a:off x="4014102" y="8250952"/>
            <a:ext cx="3070860" cy="434340"/>
          </a:xfrm>
          <a:prstGeom prst="rect">
            <a:avLst/>
          </a:prstGeom>
          <a:noFill/>
          <a:ln>
            <a:noFill/>
          </a:ln>
        </p:spPr>
        <p:txBody>
          <a:bodyPr spcFirstLastPara="1" wrap="square" lIns="92825" tIns="46400" rIns="92825" bIns="46400" anchor="b" anchorCtr="0">
            <a:noAutofit/>
          </a:bodyPr>
          <a:lstStyle/>
          <a:p>
            <a:pPr marL="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9</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15170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6715" y="4693565"/>
            <a:ext cx="5500195" cy="4447497"/>
          </a:xfrm>
          <a:prstGeom prst="rect">
            <a:avLst/>
          </a:prstGeom>
          <a:noFill/>
          <a:ln>
            <a:noFill/>
          </a:ln>
        </p:spPr>
        <p:txBody>
          <a:bodyPr spcFirstLastPara="1" wrap="square" lIns="93511" tIns="93511" rIns="93511" bIns="93511" anchor="ctr" anchorCtr="0">
            <a:noAutofit/>
          </a:bodyPr>
          <a:lstStyle/>
          <a:p>
            <a:pPr marL="0" indent="0">
              <a:spcBef>
                <a:spcPts val="0"/>
              </a:spcBef>
            </a:pPr>
            <a:endParaRPr dirty="0"/>
          </a:p>
        </p:txBody>
      </p:sp>
      <p:sp>
        <p:nvSpPr>
          <p:cNvPr id="211" name="Shape 211"/>
          <p:cNvSpPr>
            <a:spLocks noGrp="1" noRot="1" noChangeAspect="1"/>
          </p:cNvSpPr>
          <p:nvPr>
            <p:ph type="sldImg" idx="2"/>
          </p:nvPr>
        </p:nvSpPr>
        <p:spPr>
          <a:xfrm>
            <a:off x="966788" y="741363"/>
            <a:ext cx="4941887" cy="37052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8196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6715" y="4693565"/>
            <a:ext cx="5500195" cy="4447497"/>
          </a:xfrm>
          <a:prstGeom prst="rect">
            <a:avLst/>
          </a:prstGeom>
          <a:noFill/>
          <a:ln>
            <a:noFill/>
          </a:ln>
        </p:spPr>
        <p:txBody>
          <a:bodyPr spcFirstLastPara="1" wrap="square" lIns="93511" tIns="93511" rIns="93511" bIns="93511" anchor="ctr" anchorCtr="0">
            <a:noAutofit/>
          </a:bodyPr>
          <a:lstStyle/>
          <a:p>
            <a:pPr marL="0" indent="0">
              <a:spcBef>
                <a:spcPts val="0"/>
              </a:spcBef>
            </a:pPr>
            <a:endParaRPr dirty="0"/>
          </a:p>
        </p:txBody>
      </p:sp>
      <p:sp>
        <p:nvSpPr>
          <p:cNvPr id="211" name="Shape 211"/>
          <p:cNvSpPr>
            <a:spLocks noGrp="1" noRot="1" noChangeAspect="1"/>
          </p:cNvSpPr>
          <p:nvPr>
            <p:ph type="sldImg" idx="2"/>
          </p:nvPr>
        </p:nvSpPr>
        <p:spPr>
          <a:xfrm>
            <a:off x="966788" y="741363"/>
            <a:ext cx="4941887" cy="37052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137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2897188" y="527050"/>
            <a:ext cx="3502025" cy="26257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52" name="Shape 352"/>
          <p:cNvSpPr txBox="1">
            <a:spLocks noGrp="1"/>
          </p:cNvSpPr>
          <p:nvPr>
            <p:ph type="body" idx="1"/>
          </p:nvPr>
        </p:nvSpPr>
        <p:spPr>
          <a:xfrm>
            <a:off x="929642" y="3329946"/>
            <a:ext cx="7437119" cy="3154679"/>
          </a:xfrm>
          <a:prstGeom prst="rect">
            <a:avLst/>
          </a:prstGeom>
          <a:noFill/>
          <a:ln>
            <a:noFill/>
          </a:ln>
        </p:spPr>
        <p:txBody>
          <a:bodyPr lIns="92825" tIns="46400" rIns="92825" bIns="46400" anchor="t" anchorCtr="0">
            <a:noAutofit/>
          </a:bodyPr>
          <a:lstStyle/>
          <a:p>
            <a:pPr marL="0" marR="0" lvl="0" indent="0" algn="l" rtl="0">
              <a:spcBef>
                <a:spcPts val="0"/>
              </a:spcBef>
              <a:spcAft>
                <a:spcPts val="0"/>
              </a:spcAft>
              <a:buSzPct val="25000"/>
              <a:buNone/>
            </a:pPr>
            <a:endParaRPr sz="1200" b="0" i="0" u="none" strike="noStrike" cap="none" dirty="0">
              <a:solidFill>
                <a:schemeClr val="dk1"/>
              </a:solidFill>
              <a:latin typeface="Calibri"/>
              <a:ea typeface="Calibri"/>
              <a:cs typeface="Calibri"/>
              <a:sym typeface="Calibri"/>
            </a:endParaRPr>
          </a:p>
        </p:txBody>
      </p:sp>
      <p:sp>
        <p:nvSpPr>
          <p:cNvPr id="353" name="Shape 353"/>
          <p:cNvSpPr txBox="1">
            <a:spLocks noGrp="1"/>
          </p:cNvSpPr>
          <p:nvPr>
            <p:ph type="sldNum" idx="12"/>
          </p:nvPr>
        </p:nvSpPr>
        <p:spPr>
          <a:xfrm>
            <a:off x="5265811" y="6658667"/>
            <a:ext cx="4028439" cy="350519"/>
          </a:xfrm>
          <a:prstGeom prst="rect">
            <a:avLst/>
          </a:prstGeom>
          <a:noFill/>
          <a:ln>
            <a:noFill/>
          </a:ln>
        </p:spPr>
        <p:txBody>
          <a:bodyPr lIns="92825" tIns="46400" rIns="92825" bIns="46400"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Calibri"/>
                <a:ea typeface="Calibri"/>
                <a:cs typeface="Calibri"/>
                <a:sym typeface="Calibri"/>
              </a:rPr>
              <a:pPr marL="0" marR="0" lvl="0" indent="0" algn="r" rtl="0">
                <a:spcBef>
                  <a:spcPts val="0"/>
                </a:spcBef>
                <a:spcAft>
                  <a:spcPts val="0"/>
                </a:spcAft>
                <a:buSzPct val="25000"/>
                <a:buNone/>
              </a:pPr>
              <a:t>15</a:t>
            </a:fld>
            <a:endParaRPr lang="en-US"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1554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B9DB5C98-ADB3-4BC8-A316-EAA4A2C2537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8537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9030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43324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5065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9"/>
        <p:cNvGrpSpPr/>
        <p:nvPr/>
      </p:nvGrpSpPr>
      <p:grpSpPr>
        <a:xfrm>
          <a:off x="0" y="0"/>
          <a:ext cx="0" cy="0"/>
          <a:chOff x="0" y="0"/>
          <a:chExt cx="0" cy="0"/>
        </a:xfrm>
      </p:grpSpPr>
      <p:sp>
        <p:nvSpPr>
          <p:cNvPr id="20" name="Google Shape;20;p209"/>
          <p:cNvSpPr txBox="1">
            <a:spLocks noGrp="1"/>
          </p:cNvSpPr>
          <p:nvPr>
            <p:ph type="body" idx="1"/>
          </p:nvPr>
        </p:nvSpPr>
        <p:spPr>
          <a:xfrm>
            <a:off x="457200" y="17526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 name="Google Shape;21;p20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2" name="Google Shape;22;p20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209780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B9DB5C98-ADB3-4BC8-A316-EAA4A2C2537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59844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56661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0"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3985585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2933833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839958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5692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6"/>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688345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809029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44862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63988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451319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822074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26289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350116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457448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0"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25925288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150094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6"/>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2"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27638047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737929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447572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747224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212283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31661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926703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069654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624400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072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B9DB5C98-ADB3-4BC8-A316-EAA4A2C25379}"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1736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443D2D3-79D4-425E-A51E-1C8F275C5E7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10780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6"/>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29701264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w/ Logo">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pic>
        <p:nvPicPr>
          <p:cNvPr id="4" name="Picture 3" descr="A picture containing drawing&#10;&#10;Description automatically generated">
            <a:extLst>
              <a:ext uri="{FF2B5EF4-FFF2-40B4-BE49-F238E27FC236}">
                <a16:creationId xmlns:a16="http://schemas.microsoft.com/office/drawing/2014/main" id="{3D912FBF-1A9D-1049-A665-9D43C1A8164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021" y="123756"/>
            <a:ext cx="2590800" cy="602826"/>
          </a:xfrm>
          <a:prstGeom prst="rect">
            <a:avLst/>
          </a:prstGeom>
        </p:spPr>
      </p:pic>
      <p:sp>
        <p:nvSpPr>
          <p:cNvPr id="5" name="Subtitle 2">
            <a:extLst>
              <a:ext uri="{FF2B5EF4-FFF2-40B4-BE49-F238E27FC236}">
                <a16:creationId xmlns:a16="http://schemas.microsoft.com/office/drawing/2014/main" id="{3A599E70-8ED0-244F-BC0E-58069303B666}"/>
              </a:ext>
            </a:extLst>
          </p:cNvPr>
          <p:cNvSpPr txBox="1">
            <a:spLocks/>
          </p:cNvSpPr>
          <p:nvPr userDrawn="1"/>
        </p:nvSpPr>
        <p:spPr>
          <a:xfrm>
            <a:off x="0" y="637663"/>
            <a:ext cx="2611821" cy="455641"/>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base">
              <a:spcBef>
                <a:spcPct val="0"/>
              </a:spcBef>
              <a:spcAft>
                <a:spcPct val="0"/>
              </a:spcAft>
              <a:buFont typeface="Arial" pitchFamily="34" charset="0"/>
              <a:buNone/>
            </a:pP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aw,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thics and </a:t>
            </a:r>
            <a:r>
              <a:rPr lang="en-US" sz="1400" b="1" dirty="0">
                <a:latin typeface="Calibri" panose="020F0502020204030204" pitchFamily="34" charset="0"/>
                <a:cs typeface="Calibri" panose="020F0502020204030204" pitchFamily="34" charset="0"/>
              </a:rPr>
              <a:t>G</a:t>
            </a:r>
            <a:r>
              <a:rPr lang="en-US" sz="1400" dirty="0">
                <a:latin typeface="Calibri" panose="020F0502020204030204" pitchFamily="34" charset="0"/>
                <a:cs typeface="Calibri" panose="020F0502020204030204" pitchFamily="34" charset="0"/>
              </a:rPr>
              <a:t>overnance for </a:t>
            </a:r>
            <a:r>
              <a:rPr lang="en-US" sz="1400" b="1" dirty="0">
                <a:latin typeface="Calibri" panose="020F0502020204030204" pitchFamily="34" charset="0"/>
                <a:cs typeface="Calibri" panose="020F0502020204030204" pitchFamily="34" charset="0"/>
              </a:rPr>
              <a:t>A</a:t>
            </a:r>
            <a:r>
              <a:rPr lang="en-US" sz="1400" dirty="0">
                <a:latin typeface="Calibri" panose="020F0502020204030204" pitchFamily="34" charset="0"/>
                <a:cs typeface="Calibri" panose="020F0502020204030204" pitchFamily="34" charset="0"/>
              </a:rPr>
              <a:t>ll </a:t>
            </a:r>
            <a:r>
              <a:rPr lang="en-US" sz="1400" b="1" dirty="0">
                <a:latin typeface="Calibri" panose="020F0502020204030204" pitchFamily="34" charset="0"/>
                <a:cs typeface="Calibri" panose="020F0502020204030204" pitchFamily="34" charset="0"/>
              </a:rPr>
              <a:t>L</a:t>
            </a:r>
            <a:r>
              <a:rPr lang="en-US" sz="1400" dirty="0">
                <a:latin typeface="Calibri" panose="020F0502020204030204" pitchFamily="34" charset="0"/>
                <a:cs typeface="Calibri" panose="020F0502020204030204" pitchFamily="34" charset="0"/>
              </a:rPr>
              <a:t>eaders, including an </a:t>
            </a:r>
            <a:r>
              <a:rPr lang="en-US" sz="1400" b="1" dirty="0">
                <a:latin typeface="Calibri" panose="020F0502020204030204" pitchFamily="34" charset="0"/>
                <a:cs typeface="Calibri" panose="020F0502020204030204" pitchFamily="34" charset="0"/>
              </a:rPr>
              <a:t>O</a:t>
            </a:r>
            <a:r>
              <a:rPr lang="en-US" sz="1400" dirty="0">
                <a:latin typeface="Calibri" panose="020F0502020204030204" pitchFamily="34" charset="0"/>
                <a:cs typeface="Calibri" panose="020F0502020204030204" pitchFamily="34" charset="0"/>
              </a:rPr>
              <a:t>verview of </a:t>
            </a:r>
            <a:r>
              <a:rPr lang="en-US" sz="1400" b="1" dirty="0">
                <a:latin typeface="Calibri" panose="020F0502020204030204" pitchFamily="34" charset="0"/>
                <a:cs typeface="Calibri" panose="020F0502020204030204" pitchFamily="34" charset="0"/>
              </a:rPr>
              <a:t>N</a:t>
            </a:r>
            <a:r>
              <a:rPr lang="en-US" sz="1400" dirty="0">
                <a:latin typeface="Calibri" panose="020F0502020204030204" pitchFamily="34" charset="0"/>
                <a:cs typeface="Calibri" panose="020F0502020204030204" pitchFamily="34" charset="0"/>
              </a:rPr>
              <a:t>ew and </a:t>
            </a:r>
            <a:r>
              <a:rPr lang="en-US" sz="1400" b="1" dirty="0">
                <a:latin typeface="Calibri" panose="020F0502020204030204" pitchFamily="34" charset="0"/>
                <a:cs typeface="Calibri" panose="020F0502020204030204" pitchFamily="34" charset="0"/>
              </a:rPr>
              <a:t>E</a:t>
            </a:r>
            <a:r>
              <a:rPr lang="en-US" sz="1400" dirty="0">
                <a:latin typeface="Calibri" panose="020F0502020204030204" pitchFamily="34" charset="0"/>
                <a:cs typeface="Calibri" panose="020F0502020204030204" pitchFamily="34" charset="0"/>
              </a:rPr>
              <a:t>merging Issues</a:t>
            </a:r>
          </a:p>
          <a:p>
            <a:pPr>
              <a:buFont typeface="Arial" pitchFamily="34" charset="0"/>
              <a:buNone/>
            </a:pPr>
            <a:endParaRPr lang="en-US" sz="2000" dirty="0">
              <a:solidFill>
                <a:srgbClr val="FF0000"/>
              </a:solidFill>
            </a:endParaRPr>
          </a:p>
        </p:txBody>
      </p:sp>
    </p:spTree>
    <p:extLst>
      <p:ext uri="{BB962C8B-B14F-4D97-AF65-F5344CB8AC3E}">
        <p14:creationId xmlns:p14="http://schemas.microsoft.com/office/powerpoint/2010/main" val="7164197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747962"/>
            <a:ext cx="7772400" cy="1362075"/>
          </a:xfrm>
        </p:spPr>
        <p:txBody>
          <a:bodyPr anchor="ctr"/>
          <a:lstStyle>
            <a:lvl1pPr algn="ctr">
              <a:defRPr sz="4000" b="1" u="none" cap="all"/>
            </a:lvl1pPr>
          </a:lstStyle>
          <a:p>
            <a:r>
              <a:rPr lang="en-US"/>
              <a:t>Click to edit Master title style</a:t>
            </a:r>
          </a:p>
        </p:txBody>
      </p:sp>
    </p:spTree>
    <p:extLst>
      <p:ext uri="{BB962C8B-B14F-4D97-AF65-F5344CB8AC3E}">
        <p14:creationId xmlns:p14="http://schemas.microsoft.com/office/powerpoint/2010/main" val="28440455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871083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77632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634644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599708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896952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a:defRPr/>
            </a:pPr>
            <a:fld id="{84BABF95-D6EC-4A87-8E9C-755D7543D7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158265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D4F7A254-4CB8-44FA-995B-BF805300E41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839132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a:defRPr/>
            </a:pPr>
            <a:fld id="{E72688FA-9419-4554-B8C4-CC13ADF1DEE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4736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48CE9C98-02A2-427B-8E4F-9B0F91FBCF5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426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553200" y="6356356"/>
            <a:ext cx="2133600" cy="365125"/>
          </a:xfrm>
          <a:prstGeom prst="rect">
            <a:avLst/>
          </a:prstGeom>
        </p:spPr>
        <p:txBody>
          <a:bodyPr/>
          <a:lstStyle/>
          <a:p>
            <a:pPr>
              <a:defRPr/>
            </a:pPr>
            <a:fld id="{2C78CA5C-426F-4EA9-B2DC-6E53A4C954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533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553200" y="6356356"/>
            <a:ext cx="2133600" cy="365125"/>
          </a:xfrm>
          <a:prstGeom prst="rect">
            <a:avLst/>
          </a:prstGeom>
        </p:spPr>
        <p:txBody>
          <a:bodyPr/>
          <a:lstStyle/>
          <a:p>
            <a:pPr>
              <a:defRPr/>
            </a:pPr>
            <a:fld id="{3C584A31-F666-4029-92F3-9FF559E49D4D}"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512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6"/>
            <a:ext cx="2133600" cy="365125"/>
          </a:xfrm>
          <a:prstGeom prst="rect">
            <a:avLst/>
          </a:prstGeom>
        </p:spPr>
        <p:txBody>
          <a:bodyPr/>
          <a:lstStyle/>
          <a:p>
            <a:pPr>
              <a:defRPr/>
            </a:pPr>
            <a:fld id="{E26E0598-41B6-4983-81FA-25A5B912657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2100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553200" y="6356356"/>
            <a:ext cx="2133600" cy="365125"/>
          </a:xfrm>
          <a:prstGeom prst="rect">
            <a:avLst/>
          </a:prstGeom>
        </p:spPr>
        <p:txBody>
          <a:bodyPr/>
          <a:lstStyle/>
          <a:p>
            <a:pPr>
              <a:defRPr/>
            </a:pPr>
            <a:fld id="{73699B15-92B6-44D7-99B9-A2106A0E0970}"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7340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a:defRPr/>
            </a:pPr>
            <a:fld id="{66AB8EC3-70AD-4CFB-AE4F-3F359721CA65}" type="slidenum">
              <a:rPr lang="en-US" smtClean="0"/>
              <a:pPr>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2023 Foundation for Educational Administration, Inc. – LEGAL ONE</a:t>
            </a:r>
          </a:p>
        </p:txBody>
      </p:sp>
    </p:spTree>
    <p:extLst>
      <p:ext uri="{BB962C8B-B14F-4D97-AF65-F5344CB8AC3E}">
        <p14:creationId xmlns:p14="http://schemas.microsoft.com/office/powerpoint/2010/main" val="2588642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99" r:id="rId13"/>
  </p:sldLayoutIdLst>
  <p:hf hdr="0" ftr="0" dt="0"/>
  <p:txStyles>
    <p:titleStyle>
      <a:lvl1pPr algn="ctr" defTabSz="914377" rtl="0" eaLnBrk="1" latinLnBrk="0" hangingPunct="1">
        <a:spcBef>
          <a:spcPct val="0"/>
        </a:spcBef>
        <a:buNone/>
        <a:defRPr sz="4400" u="sng"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defTabSz="914400">
              <a:defRPr/>
            </a:pPr>
            <a:fld id="{66AB8EC3-70AD-4CFB-AE4F-3F359721CA65}" type="slidenum">
              <a:rPr lang="en-US" smtClean="0"/>
              <a:pPr defTabSz="914400">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2022 Foundation for Educational Administration, Inc. – LEGAL ONE</a:t>
            </a:r>
          </a:p>
        </p:txBody>
      </p:sp>
    </p:spTree>
    <p:extLst>
      <p:ext uri="{BB962C8B-B14F-4D97-AF65-F5344CB8AC3E}">
        <p14:creationId xmlns:p14="http://schemas.microsoft.com/office/powerpoint/2010/main" val="12548299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defTabSz="914400">
              <a:defRPr/>
            </a:pPr>
            <a:fld id="{66AB8EC3-70AD-4CFB-AE4F-3F359721CA65}" type="slidenum">
              <a:rPr lang="en-US" smtClean="0"/>
              <a:pPr defTabSz="914400">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2023 Foundation for Educational Administration, Inc. – LEGAL ONE</a:t>
            </a:r>
          </a:p>
        </p:txBody>
      </p:sp>
    </p:spTree>
    <p:extLst>
      <p:ext uri="{BB962C8B-B14F-4D97-AF65-F5344CB8AC3E}">
        <p14:creationId xmlns:p14="http://schemas.microsoft.com/office/powerpoint/2010/main" val="118283434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rgbClr val="707271"/>
                </a:solidFill>
                <a:latin typeface="+mn-lt"/>
              </a:defRPr>
            </a:lvl1pPr>
          </a:lstStyle>
          <a:p>
            <a:pPr defTabSz="914400">
              <a:defRPr/>
            </a:pPr>
            <a:fld id="{66AB8EC3-70AD-4CFB-AE4F-3F359721CA65}" type="slidenum">
              <a:rPr lang="en-US" smtClean="0"/>
              <a:pPr defTabSz="914400">
                <a:defRPr/>
              </a:pPr>
              <a:t>‹#›</a:t>
            </a:fld>
            <a:endParaRPr lang="en-US" dirty="0"/>
          </a:p>
        </p:txBody>
      </p:sp>
      <p:sp>
        <p:nvSpPr>
          <p:cNvPr id="4" name="Rectangle 3"/>
          <p:cNvSpPr/>
          <p:nvPr userDrawn="1"/>
        </p:nvSpPr>
        <p:spPr>
          <a:xfrm>
            <a:off x="457200" y="6530088"/>
            <a:ext cx="8229600" cy="215444"/>
          </a:xfrm>
          <a:prstGeom prst="rect">
            <a:avLst/>
          </a:prstGeom>
        </p:spPr>
        <p:txBody>
          <a:bodyPr wrap="square">
            <a:spAutoFit/>
          </a:bodyPr>
          <a:lstStyle/>
          <a:p>
            <a:pPr marL="0" marR="0" lvl="0" indent="0" algn="ctr" rtl="0">
              <a:spcBef>
                <a:spcPts val="0"/>
              </a:spcBef>
              <a:spcAft>
                <a:spcPts val="0"/>
              </a:spcAft>
              <a:buSzPct val="25000"/>
              <a:buNone/>
            </a:pPr>
            <a:r>
              <a:rPr lang="en-US" sz="800" dirty="0">
                <a:solidFill>
                  <a:srgbClr val="707271"/>
                </a:solidFill>
                <a:latin typeface="Calibri"/>
                <a:ea typeface="Calibri"/>
                <a:cs typeface="Calibri"/>
                <a:sym typeface="Calibri"/>
              </a:rPr>
              <a:t>©Copyright 2021 Foundation for Educational Administration, Inc. – LEGAL ONE</a:t>
            </a:r>
          </a:p>
        </p:txBody>
      </p:sp>
    </p:spTree>
    <p:extLst>
      <p:ext uri="{BB962C8B-B14F-4D97-AF65-F5344CB8AC3E}">
        <p14:creationId xmlns:p14="http://schemas.microsoft.com/office/powerpoint/2010/main" val="24203716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ctr" defTabSz="914400" rtl="0" eaLnBrk="1" latinLnBrk="0" hangingPunct="1">
        <a:spcBef>
          <a:spcPct val="0"/>
        </a:spcBef>
        <a:buNone/>
        <a:defRPr sz="4400" u="sng"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inyurl.com/LO-Fairfield-230314" TargetMode="External"/><Relationship Id="rId2" Type="http://schemas.openxmlformats.org/officeDocument/2006/relationships/notesSlide" Target="../notesSlides/notesSlide2.xml"/><Relationship Id="rId1" Type="http://schemas.openxmlformats.org/officeDocument/2006/relationships/slideLayout" Target="../slideLayouts/slideLayout27.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nj.gov/education/safety/sandp/climate/docs/Guidance.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supremecourt.gov/opinions/21pdf/21-418_i425.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www.nj.gov/education/legal/commissioner/2021/106-21.pdf"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www.nj.gov/education/legal/commissioner/2021/106-21.pdf"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nj.gov/education/legal/commissioner/2021/97-21.pdf"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njpsa.org/legalonenj/"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mailto:legalone@njpsa.org?subject=LEGAL%20ONE"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portal.njpsa.org/NJPSA/LEGAL_ONE_Content_Library_New.aspx" TargetMode="External"/><Relationship Id="rId7" Type="http://schemas.openxmlformats.org/officeDocument/2006/relationships/image" Target="../media/image8.png"/><Relationship Id="rId2" Type="http://schemas.openxmlformats.org/officeDocument/2006/relationships/hyperlink" Target="http://njpsa.org/legalonenj/" TargetMode="External"/><Relationship Id="rId1" Type="http://schemas.openxmlformats.org/officeDocument/2006/relationships/slideLayout" Target="../slideLayouts/slideLayout21.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hyperlink" Target="https://portal.njpsa.org/store/calendarschedule.aspx" TargetMode="External"/></Relationships>
</file>

<file path=ppt/slides/_rels/slide8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njpsa.org/the-legal-one-podcast/" TargetMode="External"/><Relationship Id="rId7" Type="http://schemas.openxmlformats.org/officeDocument/2006/relationships/hyperlink" Target="https://podcasts.apple.com/us/podcast/the-legal-one-podcast/id1554942005" TargetMode="External"/><Relationship Id="rId2" Type="http://schemas.openxmlformats.org/officeDocument/2006/relationships/notesSlide" Target="../notesSlides/notesSlide32.xml"/><Relationship Id="rId1" Type="http://schemas.openxmlformats.org/officeDocument/2006/relationships/slideLayout" Target="../slideLayouts/slideLayout18.xml"/><Relationship Id="rId6" Type="http://schemas.openxmlformats.org/officeDocument/2006/relationships/image" Target="../media/image10.png"/><Relationship Id="rId11" Type="http://schemas.openxmlformats.org/officeDocument/2006/relationships/image" Target="../media/image13.png"/><Relationship Id="rId5" Type="http://schemas.openxmlformats.org/officeDocument/2006/relationships/hyperlink" Target="https://open.spotify.com/show/1tLbqh4y9AaShpWAlF0HWt" TargetMode="External"/><Relationship Id="rId10" Type="http://schemas.openxmlformats.org/officeDocument/2006/relationships/image" Target="../media/image12.png"/><Relationship Id="rId4" Type="http://schemas.openxmlformats.org/officeDocument/2006/relationships/image" Target="../media/image9.jpeg"/><Relationship Id="rId9" Type="http://schemas.openxmlformats.org/officeDocument/2006/relationships/hyperlink" Target="https://podcasts.google.com/feed/aHR0cHM6Ly9mZWVkcy5jYXB0aXZhdGUuZm0vdGhlLWxlZ2FsLW9uZS1wb2RjYXN0"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s://www.surveymonkey.com/r/LO-Fairfield-230314" TargetMode="External"/><Relationship Id="rId2" Type="http://schemas.openxmlformats.org/officeDocument/2006/relationships/notesSlide" Target="../notesSlides/notesSlide33.xml"/><Relationship Id="rId1" Type="http://schemas.openxmlformats.org/officeDocument/2006/relationships/slideLayout" Target="../slideLayouts/slideLayout39.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94552"/>
          </a:xfrm>
        </p:spPr>
        <p:txBody>
          <a:bodyPr>
            <a:normAutofit fontScale="90000"/>
          </a:bodyPr>
          <a:lstStyle/>
          <a:p>
            <a:br>
              <a:rPr lang="en-US" dirty="0"/>
            </a:br>
            <a:br>
              <a:rPr lang="en-US" dirty="0"/>
            </a:br>
            <a:endParaRPr lang="en-US" dirty="0"/>
          </a:p>
        </p:txBody>
      </p:sp>
      <p:sp>
        <p:nvSpPr>
          <p:cNvPr id="8" name="Rectangle 7"/>
          <p:cNvSpPr/>
          <p:nvPr/>
        </p:nvSpPr>
        <p:spPr>
          <a:xfrm>
            <a:off x="419098" y="2685903"/>
            <a:ext cx="8305800" cy="3970318"/>
          </a:xfrm>
          <a:prstGeom prst="rect">
            <a:avLst/>
          </a:prstGeom>
        </p:spPr>
        <p:txBody>
          <a:bodyPr wrap="square">
            <a:sp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3600" b="1" dirty="0">
                <a:solidFill>
                  <a:srgbClr val="3B8EDE"/>
                </a:solidFill>
                <a:latin typeface="Calibri"/>
              </a:rPr>
              <a:t>Fairfield: HIB Law Update for Parents/Caregivers</a:t>
            </a: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3600" b="1" i="0" u="none" strike="noStrike" kern="1200" cap="none" spc="0" normalizeH="0" baseline="0" noProof="0" dirty="0">
              <a:ln>
                <a:noFill/>
              </a:ln>
              <a:solidFill>
                <a:srgbClr val="3B8EDE"/>
              </a:solidFill>
              <a:effectLst/>
              <a:uLnTx/>
              <a:uFillTx/>
              <a:latin typeface="Calibri"/>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600" b="0" i="0" u="sng" strike="noStrike" kern="1200" cap="none" spc="0" normalizeH="0" baseline="0" noProof="0" dirty="0">
              <a:ln>
                <a:noFill/>
              </a:ln>
              <a:solidFill>
                <a:srgbClr val="3868D4"/>
              </a:solidFill>
              <a:effectLst/>
              <a:uLnTx/>
              <a:uFillTx/>
              <a:latin typeface="Calibri"/>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r>
              <a:rPr lang="en-US" sz="2800" b="1" dirty="0">
                <a:solidFill>
                  <a:srgbClr val="D87900"/>
                </a:solidFill>
                <a:latin typeface="Calibri"/>
              </a:rPr>
              <a:t>March 14, 2023</a:t>
            </a:r>
          </a:p>
          <a:p>
            <a:pPr marL="0" marR="0" lvl="0" indent="0" algn="ctr" defTabSz="457200" rtl="0" eaLnBrk="0" fontAlgn="base" latinLnBrk="0" hangingPunct="0">
              <a:lnSpc>
                <a:spcPct val="100000"/>
              </a:lnSpc>
              <a:spcBef>
                <a:spcPct val="0"/>
              </a:spcBef>
              <a:spcAft>
                <a:spcPct val="0"/>
              </a:spcAft>
              <a:buClrTx/>
              <a:buSzTx/>
              <a:buFontTx/>
              <a:buNone/>
              <a:tabLst/>
              <a:defRPr/>
            </a:pPr>
            <a:endParaRPr lang="en-US" sz="2800" b="1" dirty="0">
              <a:solidFill>
                <a:srgbClr val="D87900"/>
              </a:solidFill>
              <a:latin typeface="Calibri"/>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r>
              <a:rPr lang="en-US" sz="2400" b="1" dirty="0">
                <a:solidFill>
                  <a:prstClr val="black"/>
                </a:solidFill>
                <a:latin typeface="Calibri"/>
              </a:rPr>
              <a:t>John Worthington</a:t>
            </a:r>
            <a:r>
              <a:rPr kumimoji="0" lang="en-US" sz="2400" b="1" i="0" u="none" strike="noStrike" kern="1200" cap="none" spc="0" normalizeH="0" baseline="0" noProof="0" dirty="0">
                <a:ln>
                  <a:noFill/>
                </a:ln>
                <a:solidFill>
                  <a:prstClr val="black"/>
                </a:solidFill>
                <a:effectLst/>
                <a:uLnTx/>
                <a:uFillTx/>
                <a:latin typeface="Calibri"/>
                <a:ea typeface="+mn-ea"/>
                <a:cs typeface="+mn-cs"/>
              </a:rPr>
              <a:t>, Esq., </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a:sym typeface="Calibri"/>
              </a:rPr>
              <a:t>LEGAL ONE </a:t>
            </a:r>
            <a:r>
              <a:rPr lang="en-US" sz="2000" dirty="0">
                <a:solidFill>
                  <a:prstClr val="black"/>
                </a:solidFill>
                <a:latin typeface="Calibri" panose="020F0502020204030204" pitchFamily="34" charset="0"/>
                <a:cs typeface="Calibri"/>
                <a:sym typeface="Calibri"/>
              </a:rPr>
              <a:t>Education Law Specialist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pic>
        <p:nvPicPr>
          <p:cNvPr id="5" name="Picture 4">
            <a:extLst>
              <a:ext uri="{FF2B5EF4-FFF2-40B4-BE49-F238E27FC236}">
                <a16:creationId xmlns:a16="http://schemas.microsoft.com/office/drawing/2014/main" id="{EDC673AF-DAE0-4542-8B98-34E8458416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0" y="379570"/>
            <a:ext cx="6705600" cy="1488165"/>
          </a:xfrm>
          <a:prstGeom prst="rect">
            <a:avLst/>
          </a:prstGeom>
        </p:spPr>
      </p:pic>
      <p:sp>
        <p:nvSpPr>
          <p:cNvPr id="9" name="Subtitle 2">
            <a:extLst>
              <a:ext uri="{FF2B5EF4-FFF2-40B4-BE49-F238E27FC236}">
                <a16:creationId xmlns:a16="http://schemas.microsoft.com/office/drawing/2014/main" id="{38F064BB-C452-9D4E-88F7-D98CC66EA9A0}"/>
              </a:ext>
            </a:extLst>
          </p:cNvPr>
          <p:cNvSpPr txBox="1">
            <a:spLocks/>
          </p:cNvSpPr>
          <p:nvPr/>
        </p:nvSpPr>
        <p:spPr>
          <a:xfrm>
            <a:off x="1510671" y="1611698"/>
            <a:ext cx="6122655" cy="9811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defRPr/>
            </a:pP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L</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aw,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E</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thics and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G</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overnance for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A</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ll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L</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eaders, including an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O</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verview of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N</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ew and </a:t>
            </a:r>
            <a:r>
              <a:rPr kumimoji="0" lang="en-US" sz="2000" b="1" i="1" u="none" strike="noStrike" kern="1200" cap="none" spc="0" normalizeH="0" baseline="0" noProof="0" dirty="0">
                <a:ln>
                  <a:noFill/>
                </a:ln>
                <a:solidFill>
                  <a:prstClr val="black"/>
                </a:solidFill>
                <a:effectLst/>
                <a:uLnTx/>
                <a:uFillTx/>
                <a:latin typeface="Calibri"/>
                <a:ea typeface="+mn-ea"/>
                <a:cs typeface="Times New Roman" pitchFamily="18" charset="0"/>
              </a:rPr>
              <a:t>E</a:t>
            </a:r>
            <a:r>
              <a:rPr kumimoji="0" lang="en-US" sz="2000" b="0" i="1" u="none" strike="noStrike" kern="1200" cap="none" spc="0" normalizeH="0" baseline="0" noProof="0" dirty="0">
                <a:ln>
                  <a:noFill/>
                </a:ln>
                <a:solidFill>
                  <a:prstClr val="white">
                    <a:lumMod val="50000"/>
                  </a:prstClr>
                </a:solidFill>
                <a:effectLst/>
                <a:uLnTx/>
                <a:uFillTx/>
                <a:latin typeface="Calibri"/>
                <a:ea typeface="+mn-ea"/>
                <a:cs typeface="Times New Roman" pitchFamily="18" charset="0"/>
              </a:rPr>
              <a:t>merging Issues</a:t>
            </a:r>
            <a:endParaRPr kumimoji="0" lang="en-US" sz="2000" b="0" i="0" u="none" strike="noStrike" kern="1200" cap="none" spc="0" normalizeH="0" baseline="0" noProof="0" dirty="0">
              <a:ln>
                <a:noFill/>
              </a:ln>
              <a:solidFill>
                <a:prstClr val="white">
                  <a:lumMod val="50000"/>
                </a:prstClr>
              </a:solidFill>
              <a:effectLst/>
              <a:uLnTx/>
              <a:uFillTx/>
              <a:latin typeface="Calibri"/>
              <a:ea typeface="+mn-ea"/>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endParaRPr kumimoji="0" lang="en-US" sz="2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1301182941"/>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p:txBody>
          <a:bodyPr/>
          <a:lstStyle/>
          <a:p>
            <a:r>
              <a:rPr lang="en-US" u="sng" dirty="0">
                <a:sym typeface="Arial"/>
              </a:rPr>
              <a:t>HIB Defined</a:t>
            </a:r>
            <a:endParaRPr lang="en-US" u="sng" dirty="0"/>
          </a:p>
        </p:txBody>
      </p:sp>
      <p:sp>
        <p:nvSpPr>
          <p:cNvPr id="214" name="Shape 214"/>
          <p:cNvSpPr txBox="1">
            <a:spLocks noGrp="1"/>
          </p:cNvSpPr>
          <p:nvPr>
            <p:ph idx="1"/>
          </p:nvPr>
        </p:nvSpPr>
        <p:spPr/>
        <p:txBody>
          <a:bodyPr>
            <a:normAutofit lnSpcReduction="10000"/>
          </a:bodyPr>
          <a:lstStyle/>
          <a:p>
            <a:pPr marL="114300" indent="0">
              <a:buNone/>
            </a:pPr>
            <a:r>
              <a:rPr lang="en-US" altLang="en-US" sz="2800" b="1" dirty="0"/>
              <a:t>The Gesture, Act or Communication:</a:t>
            </a:r>
          </a:p>
          <a:p>
            <a:pPr marL="114300" indent="0">
              <a:buNone/>
            </a:pPr>
            <a:endParaRPr lang="en-US" altLang="en-US" sz="2800" b="1" dirty="0"/>
          </a:p>
          <a:p>
            <a:pPr marL="114300" indent="0">
              <a:buNone/>
            </a:pPr>
            <a:r>
              <a:rPr lang="en-US" altLang="en-US" sz="2800" b="1" dirty="0"/>
              <a:t>Substantially disrupts/interferes with the orderly operation of school or rights of other students</a:t>
            </a:r>
          </a:p>
          <a:p>
            <a:endParaRPr lang="en-US" altLang="en-US" dirty="0"/>
          </a:p>
          <a:p>
            <a:r>
              <a:rPr lang="en-US" altLang="en-US" sz="2400" dirty="0"/>
              <a:t>Substantial disruption only has to be for one student. Can be dramatic or more subtle (change in demeanor, increased fear/anxiety)</a:t>
            </a:r>
          </a:p>
          <a:p>
            <a:endParaRPr lang="en-US" altLang="en-US" sz="2400" dirty="0"/>
          </a:p>
          <a:p>
            <a:r>
              <a:rPr lang="en-US" altLang="en-US" sz="2400" dirty="0"/>
              <a:t>Needs to be more than a momentary annoyance</a:t>
            </a:r>
          </a:p>
          <a:p>
            <a:endParaRPr lang="en-US" altLang="ja-JP" dirty="0"/>
          </a:p>
          <a:p>
            <a:endParaRPr lang="en-US" dirty="0"/>
          </a:p>
          <a:p>
            <a:endParaRPr lang="en-US" dirty="0">
              <a:sym typeface="Arial"/>
            </a:endParaRPr>
          </a:p>
        </p:txBody>
      </p:sp>
      <p:sp>
        <p:nvSpPr>
          <p:cNvPr id="2" name="Slide Number Placeholder 1">
            <a:extLst>
              <a:ext uri="{FF2B5EF4-FFF2-40B4-BE49-F238E27FC236}">
                <a16:creationId xmlns:a16="http://schemas.microsoft.com/office/drawing/2014/main" id="{5EACB2D8-4216-41F5-8173-DA2140415461}"/>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3957339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p:txBody>
          <a:bodyPr/>
          <a:lstStyle/>
          <a:p>
            <a:r>
              <a:rPr lang="en-US" u="sng" dirty="0">
                <a:sym typeface="Arial"/>
              </a:rPr>
              <a:t>HIB Defined</a:t>
            </a:r>
            <a:endParaRPr lang="en-US" u="sng" dirty="0"/>
          </a:p>
        </p:txBody>
      </p:sp>
      <p:sp>
        <p:nvSpPr>
          <p:cNvPr id="214" name="Shape 214"/>
          <p:cNvSpPr txBox="1">
            <a:spLocks noGrp="1"/>
          </p:cNvSpPr>
          <p:nvPr>
            <p:ph idx="1"/>
          </p:nvPr>
        </p:nvSpPr>
        <p:spPr/>
        <p:txBody>
          <a:bodyPr>
            <a:normAutofit lnSpcReduction="10000"/>
          </a:bodyPr>
          <a:lstStyle/>
          <a:p>
            <a:r>
              <a:rPr lang="en-US" altLang="en-US" dirty="0"/>
              <a:t>One of these three:</a:t>
            </a:r>
          </a:p>
          <a:p>
            <a:pPr lvl="1"/>
            <a:r>
              <a:rPr lang="en-US" altLang="en-US" dirty="0"/>
              <a:t>Has effect of--or creates reasonable fear of--  physical/emotional harm to student or damage to student</a:t>
            </a:r>
            <a:r>
              <a:rPr lang="en-US" altLang="ja-JP" dirty="0"/>
              <a:t>’s property, or</a:t>
            </a:r>
          </a:p>
          <a:p>
            <a:pPr lvl="1"/>
            <a:r>
              <a:rPr lang="en-US" altLang="en-US" dirty="0"/>
              <a:t>Has effect of insulting/ demeaning any student or group of students, or </a:t>
            </a:r>
          </a:p>
          <a:p>
            <a:pPr lvl="1"/>
            <a:r>
              <a:rPr lang="en-US" altLang="en-US" dirty="0"/>
              <a:t>Creates a hostile educational environment for the student by interfering with student</a:t>
            </a:r>
            <a:r>
              <a:rPr lang="en-US" altLang="ja-JP" dirty="0"/>
              <a:t>’s education or by severely or pervasively causing him/her physical or emotional harm.</a:t>
            </a:r>
            <a:endParaRPr lang="en-US" altLang="en-US" dirty="0"/>
          </a:p>
          <a:p>
            <a:endParaRPr lang="en-US" dirty="0"/>
          </a:p>
          <a:p>
            <a:endParaRPr lang="en-US" dirty="0">
              <a:sym typeface="Arial"/>
            </a:endParaRPr>
          </a:p>
        </p:txBody>
      </p:sp>
      <p:sp>
        <p:nvSpPr>
          <p:cNvPr id="2" name="Slide Number Placeholder 1">
            <a:extLst>
              <a:ext uri="{FF2B5EF4-FFF2-40B4-BE49-F238E27FC236}">
                <a16:creationId xmlns:a16="http://schemas.microsoft.com/office/drawing/2014/main" id="{A1FFC247-9F6D-4193-825A-D3FB3F1369D3}"/>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1113672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CE672-B7E9-4E3A-AE5F-BE97B84B1696}"/>
              </a:ext>
            </a:extLst>
          </p:cNvPr>
          <p:cNvSpPr>
            <a:spLocks noGrp="1"/>
          </p:cNvSpPr>
          <p:nvPr>
            <p:ph type="title"/>
          </p:nvPr>
        </p:nvSpPr>
        <p:spPr/>
        <p:txBody>
          <a:bodyPr>
            <a:normAutofit fontScale="90000"/>
          </a:bodyPr>
          <a:lstStyle/>
          <a:p>
            <a:r>
              <a:rPr lang="en-US" dirty="0"/>
              <a:t>The Road to HIB May be </a:t>
            </a:r>
            <a:br>
              <a:rPr lang="en-US" dirty="0"/>
            </a:br>
            <a:r>
              <a:rPr lang="en-US" dirty="0"/>
              <a:t>Paved with Good Intentions!</a:t>
            </a:r>
          </a:p>
        </p:txBody>
      </p:sp>
      <p:sp>
        <p:nvSpPr>
          <p:cNvPr id="3" name="Content Placeholder 2">
            <a:extLst>
              <a:ext uri="{FF2B5EF4-FFF2-40B4-BE49-F238E27FC236}">
                <a16:creationId xmlns:a16="http://schemas.microsoft.com/office/drawing/2014/main" id="{A7E94583-3202-447A-9087-A54ADB90211E}"/>
              </a:ext>
            </a:extLst>
          </p:cNvPr>
          <p:cNvSpPr>
            <a:spLocks noGrp="1"/>
          </p:cNvSpPr>
          <p:nvPr>
            <p:ph idx="1"/>
          </p:nvPr>
        </p:nvSpPr>
        <p:spPr/>
        <p:txBody>
          <a:bodyPr>
            <a:normAutofit lnSpcReduction="10000"/>
          </a:bodyPr>
          <a:lstStyle/>
          <a:p>
            <a:r>
              <a:rPr lang="en-US" sz="3200" dirty="0"/>
              <a:t>The Road to HIB may be paved with good intentions! (</a:t>
            </a:r>
            <a:r>
              <a:rPr lang="en-US" sz="3200" u="sng" dirty="0"/>
              <a:t>K.C. v. Montgomery Twp. SD</a:t>
            </a:r>
            <a:r>
              <a:rPr lang="en-US" sz="3200" dirty="0"/>
              <a:t>, Aug. 11, 2016) – </a:t>
            </a:r>
          </a:p>
          <a:p>
            <a:pPr lvl="1"/>
            <a:r>
              <a:rPr lang="en-US" dirty="0"/>
              <a:t>Students were concerned about a friend and thought she might have a possible eating disorder</a:t>
            </a:r>
          </a:p>
          <a:p>
            <a:pPr lvl="1"/>
            <a:r>
              <a:rPr lang="en-US" dirty="0"/>
              <a:t>When student denied having a problem, her friends then went to her boyfriend</a:t>
            </a:r>
          </a:p>
          <a:p>
            <a:pPr lvl="1"/>
            <a:r>
              <a:rPr lang="en-US" dirty="0"/>
              <a:t>Determined that student’s friends committed HIB despite their good intentions</a:t>
            </a:r>
          </a:p>
          <a:p>
            <a:pPr lvl="1"/>
            <a:r>
              <a:rPr lang="en-US" dirty="0"/>
              <a:t>Future implications?</a:t>
            </a:r>
          </a:p>
        </p:txBody>
      </p:sp>
      <p:sp>
        <p:nvSpPr>
          <p:cNvPr id="4" name="Slide Number Placeholder 3">
            <a:extLst>
              <a:ext uri="{FF2B5EF4-FFF2-40B4-BE49-F238E27FC236}">
                <a16:creationId xmlns:a16="http://schemas.microsoft.com/office/drawing/2014/main" id="{FCF575A9-B0A4-43BC-ABA4-C7C1908920D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1403656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7736-160F-4EC5-AF6E-2AFDAACF3E78}"/>
              </a:ext>
            </a:extLst>
          </p:cNvPr>
          <p:cNvSpPr>
            <a:spLocks noGrp="1"/>
          </p:cNvSpPr>
          <p:nvPr>
            <p:ph type="title"/>
          </p:nvPr>
        </p:nvSpPr>
        <p:spPr/>
        <p:txBody>
          <a:bodyPr/>
          <a:lstStyle/>
          <a:p>
            <a:r>
              <a:rPr lang="en-US" dirty="0"/>
              <a:t>Some Students Are More Resilient</a:t>
            </a:r>
          </a:p>
        </p:txBody>
      </p:sp>
      <p:sp>
        <p:nvSpPr>
          <p:cNvPr id="3" name="Content Placeholder 2">
            <a:extLst>
              <a:ext uri="{FF2B5EF4-FFF2-40B4-BE49-F238E27FC236}">
                <a16:creationId xmlns:a16="http://schemas.microsoft.com/office/drawing/2014/main" id="{1A63AE88-F2E6-4255-A571-41D395FC1E4A}"/>
              </a:ext>
            </a:extLst>
          </p:cNvPr>
          <p:cNvSpPr>
            <a:spLocks noGrp="1"/>
          </p:cNvSpPr>
          <p:nvPr>
            <p:ph idx="1"/>
          </p:nvPr>
        </p:nvSpPr>
        <p:spPr/>
        <p:txBody>
          <a:bodyPr>
            <a:normAutofit fontScale="92500" lnSpcReduction="20000"/>
          </a:bodyPr>
          <a:lstStyle/>
          <a:p>
            <a:r>
              <a:rPr lang="en-US" sz="3200" dirty="0"/>
              <a:t>If the target is resilient, the behavior may not be HIB (</a:t>
            </a:r>
            <a:r>
              <a:rPr lang="en-US" sz="3200" u="sng" dirty="0"/>
              <a:t>D.K. v. Readington SD , Nov. 11, 2016)</a:t>
            </a:r>
          </a:p>
          <a:p>
            <a:pPr lvl="1"/>
            <a:r>
              <a:rPr lang="en-US" dirty="0"/>
              <a:t>School spirit day, student did not wear yellow</a:t>
            </a:r>
          </a:p>
          <a:p>
            <a:pPr lvl="1"/>
            <a:r>
              <a:rPr lang="en-US" dirty="0"/>
              <a:t>Another student commented on this and made negative comment that alluded to the student being Asian</a:t>
            </a:r>
          </a:p>
          <a:p>
            <a:pPr lvl="1"/>
            <a:r>
              <a:rPr lang="en-US" dirty="0"/>
              <a:t>Other students on the bus called the student a “no it all” and said they hoped the student would fall and get brain damage</a:t>
            </a:r>
          </a:p>
          <a:p>
            <a:pPr lvl="1"/>
            <a:r>
              <a:rPr lang="en-US" dirty="0"/>
              <a:t>Found NOT to be HIB, no substantial disruption for comment about being yellow, and comments on bus were part of ongoing student conflict</a:t>
            </a:r>
          </a:p>
          <a:p>
            <a:pPr lvl="1"/>
            <a:endParaRPr lang="en-US" dirty="0"/>
          </a:p>
          <a:p>
            <a:endParaRPr lang="en-US" sz="3200" dirty="0"/>
          </a:p>
          <a:p>
            <a:endParaRPr lang="en-US" dirty="0"/>
          </a:p>
        </p:txBody>
      </p:sp>
      <p:sp>
        <p:nvSpPr>
          <p:cNvPr id="4" name="Slide Number Placeholder 3">
            <a:extLst>
              <a:ext uri="{FF2B5EF4-FFF2-40B4-BE49-F238E27FC236}">
                <a16:creationId xmlns:a16="http://schemas.microsoft.com/office/drawing/2014/main" id="{A14AD00F-A95C-47E2-99E6-31FDC6A61C10}"/>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400689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Case Law – Access to Records</a:t>
            </a:r>
          </a:p>
        </p:txBody>
      </p:sp>
      <p:sp>
        <p:nvSpPr>
          <p:cNvPr id="3" name="Content Placeholder 2"/>
          <p:cNvSpPr>
            <a:spLocks noGrp="1"/>
          </p:cNvSpPr>
          <p:nvPr>
            <p:ph idx="1"/>
          </p:nvPr>
        </p:nvSpPr>
        <p:spPr/>
        <p:txBody>
          <a:bodyPr>
            <a:normAutofit lnSpcReduction="10000"/>
          </a:bodyPr>
          <a:lstStyle/>
          <a:p>
            <a:pPr marL="0" indent="0">
              <a:buNone/>
            </a:pPr>
            <a:r>
              <a:rPr lang="en-US" dirty="0"/>
              <a:t>Letter to Wachter, December 7, 2017</a:t>
            </a:r>
          </a:p>
          <a:p>
            <a:r>
              <a:rPr lang="en-US" dirty="0"/>
              <a:t>Pennsylvania school district was advised by the U.S. Department of Education Office of the Chief Privacy Officer that a parent had a right to inspect video footage showing her son’s role in an on-campus hazing incident, even though the parents of other students did not consent to disclosure of their child’s images in the video.</a:t>
            </a:r>
          </a:p>
          <a:p>
            <a:endParaRPr lang="en-US" dirty="0"/>
          </a:p>
        </p:txBody>
      </p:sp>
      <p:sp>
        <p:nvSpPr>
          <p:cNvPr id="4" name="Slide Number Placeholder 3">
            <a:extLst>
              <a:ext uri="{FF2B5EF4-FFF2-40B4-BE49-F238E27FC236}">
                <a16:creationId xmlns:a16="http://schemas.microsoft.com/office/drawing/2014/main" id="{BF541EF0-8830-49ED-9AA1-326D8B40963B}"/>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101951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100740"/>
              <a:buFont typeface="Arial"/>
              <a:buChar char="•"/>
            </a:pPr>
            <a:r>
              <a:rPr lang="en-US" sz="2720" b="0" i="0" u="none" strike="noStrike" cap="none" dirty="0">
                <a:solidFill>
                  <a:schemeClr val="dk1"/>
                </a:solidFill>
                <a:latin typeface="Calibri"/>
                <a:ea typeface="Calibri"/>
                <a:cs typeface="Calibri"/>
                <a:sym typeface="Calibri"/>
              </a:rPr>
              <a:t>Education records may be released </a:t>
            </a:r>
            <a:r>
              <a:rPr lang="en-US" sz="2720" b="1" i="0" u="none" strike="noStrike" cap="none" dirty="0">
                <a:solidFill>
                  <a:schemeClr val="dk1"/>
                </a:solidFill>
                <a:latin typeface="Calibri"/>
                <a:ea typeface="Calibri"/>
                <a:cs typeface="Calibri"/>
                <a:sym typeface="Calibri"/>
              </a:rPr>
              <a:t>without consent </a:t>
            </a:r>
            <a:r>
              <a:rPr lang="en-US" sz="2720" b="0" i="0" u="none" strike="noStrike" cap="none" dirty="0">
                <a:solidFill>
                  <a:schemeClr val="dk1"/>
                </a:solidFill>
                <a:latin typeface="Calibri"/>
                <a:ea typeface="Calibri"/>
                <a:cs typeface="Calibri"/>
                <a:sym typeface="Calibri"/>
              </a:rPr>
              <a:t>in the K-12 context:</a:t>
            </a:r>
          </a:p>
          <a:p>
            <a:pPr marL="742950" marR="0" lvl="1" indent="-285750" algn="l" rtl="0">
              <a:lnSpc>
                <a:spcPct val="80000"/>
              </a:lnSpc>
              <a:spcBef>
                <a:spcPts val="476"/>
              </a:spcBef>
              <a:spcAft>
                <a:spcPts val="0"/>
              </a:spcAft>
              <a:buClr>
                <a:schemeClr val="dk1"/>
              </a:buClr>
              <a:buSzPct val="99166"/>
              <a:buFont typeface="Arial"/>
              <a:buChar char="–"/>
            </a:pPr>
            <a:r>
              <a:rPr lang="en-US" sz="2380" b="1" i="0" u="none" strike="noStrike" cap="none" dirty="0">
                <a:solidFill>
                  <a:schemeClr val="dk1"/>
                </a:solidFill>
                <a:latin typeface="Calibri"/>
                <a:ea typeface="Calibri"/>
                <a:cs typeface="Calibri"/>
                <a:sym typeface="Calibri"/>
              </a:rPr>
              <a:t>To school officials with </a:t>
            </a:r>
            <a:r>
              <a:rPr lang="en-US" sz="2380" b="1" i="0" u="none" strike="noStrike" cap="none" dirty="0">
                <a:solidFill>
                  <a:srgbClr val="FF0000"/>
                </a:solidFill>
                <a:latin typeface="Calibri"/>
                <a:ea typeface="Calibri"/>
                <a:cs typeface="Calibri"/>
                <a:sym typeface="Calibri"/>
              </a:rPr>
              <a:t>legitimate educational interests</a:t>
            </a:r>
            <a:r>
              <a:rPr lang="en-US" sz="2380" b="0" i="0" u="none" strike="noStrike" cap="none" dirty="0">
                <a:solidFill>
                  <a:schemeClr val="dk1"/>
                </a:solidFill>
                <a:latin typeface="Calibri"/>
                <a:ea typeface="Calibri"/>
                <a:cs typeface="Calibri"/>
                <a:sym typeface="Calibri"/>
              </a:rPr>
              <a:t>.  </a:t>
            </a:r>
          </a:p>
          <a:p>
            <a:pPr marL="1143000" marR="0" lvl="2" indent="-228600" algn="l" rtl="0">
              <a:lnSpc>
                <a:spcPct val="80000"/>
              </a:lnSpc>
              <a:spcBef>
                <a:spcPts val="408"/>
              </a:spcBef>
              <a:spcAft>
                <a:spcPts val="0"/>
              </a:spcAft>
              <a:buClr>
                <a:schemeClr val="dk1"/>
              </a:buClr>
              <a:buSzPct val="102000"/>
              <a:buFont typeface="Arial"/>
              <a:buChar char="•"/>
            </a:pPr>
            <a:r>
              <a:rPr lang="en-US" sz="2040" b="0" i="1" u="none" strike="noStrike" cap="none" dirty="0">
                <a:solidFill>
                  <a:schemeClr val="dk1"/>
                </a:solidFill>
                <a:latin typeface="Calibri"/>
                <a:ea typeface="Calibri"/>
                <a:cs typeface="Calibri"/>
                <a:sym typeface="Calibri"/>
              </a:rPr>
              <a:t>Note</a:t>
            </a:r>
            <a:r>
              <a:rPr lang="en-US" sz="2040" b="0" i="0" u="none" strike="noStrike" cap="none" dirty="0">
                <a:solidFill>
                  <a:schemeClr val="dk1"/>
                </a:solidFill>
                <a:latin typeface="Calibri"/>
                <a:ea typeface="Calibri"/>
                <a:cs typeface="Calibri"/>
                <a:sym typeface="Calibri"/>
              </a:rPr>
              <a:t>:  A contractor, consultant, volunteer or other party to who the school has outsourced institutional services may be considered a school official </a:t>
            </a:r>
            <a:r>
              <a:rPr lang="en-US" sz="2040" b="0" i="1" u="none" strike="noStrike" cap="none" dirty="0">
                <a:solidFill>
                  <a:schemeClr val="dk1"/>
                </a:solidFill>
                <a:latin typeface="Calibri"/>
                <a:ea typeface="Calibri"/>
                <a:cs typeface="Calibri"/>
                <a:sym typeface="Calibri"/>
              </a:rPr>
              <a:t>if</a:t>
            </a:r>
            <a:r>
              <a:rPr lang="en-US" sz="2040" b="0" i="0" u="none" strike="noStrike" cap="none" dirty="0">
                <a:solidFill>
                  <a:schemeClr val="dk1"/>
                </a:solidFill>
                <a:latin typeface="Calibri"/>
                <a:ea typeface="Calibri"/>
                <a:cs typeface="Calibri"/>
                <a:sym typeface="Calibri"/>
              </a:rPr>
              <a:t> the person performs an institutional function or service for which the school would otherwise use employees; is under the direct control of the school with respect to use and re-disclosure of records; and is subject to FERPA’s requirements governing use and re-disclosure of personally identifiable information </a:t>
            </a:r>
          </a:p>
          <a:p>
            <a:pPr marL="742950" marR="0" lvl="1" indent="-285750" algn="l" rtl="0">
              <a:lnSpc>
                <a:spcPct val="80000"/>
              </a:lnSpc>
              <a:spcBef>
                <a:spcPts val="476"/>
              </a:spcBef>
              <a:spcAft>
                <a:spcPts val="0"/>
              </a:spcAft>
              <a:buClr>
                <a:schemeClr val="dk1"/>
              </a:buClr>
              <a:buSzPct val="99166"/>
              <a:buFont typeface="Arial"/>
              <a:buChar char="–"/>
            </a:pPr>
            <a:r>
              <a:rPr lang="en-US" sz="2380" b="0" i="0" u="none" strike="noStrike" cap="none" dirty="0">
                <a:solidFill>
                  <a:schemeClr val="dk1"/>
                </a:solidFill>
                <a:latin typeface="Calibri"/>
                <a:ea typeface="Calibri"/>
                <a:cs typeface="Calibri"/>
                <a:sym typeface="Calibri"/>
              </a:rPr>
              <a:t> To schools in which a student seeks to enroll.</a:t>
            </a:r>
          </a:p>
          <a:p>
            <a:pPr marL="742950" marR="0" lvl="1" indent="-285750" algn="l" rtl="0">
              <a:lnSpc>
                <a:spcPct val="80000"/>
              </a:lnSpc>
              <a:spcBef>
                <a:spcPts val="476"/>
              </a:spcBef>
              <a:spcAft>
                <a:spcPts val="0"/>
              </a:spcAft>
              <a:buClr>
                <a:schemeClr val="dk1"/>
              </a:buClr>
              <a:buSzPct val="99166"/>
              <a:buFont typeface="Arial"/>
              <a:buChar char="–"/>
            </a:pPr>
            <a:r>
              <a:rPr lang="en-US" sz="2380" b="0" i="0" u="none" strike="noStrike" cap="none" dirty="0">
                <a:solidFill>
                  <a:schemeClr val="dk1"/>
                </a:solidFill>
                <a:latin typeface="Calibri"/>
                <a:ea typeface="Calibri"/>
                <a:cs typeface="Calibri"/>
                <a:sym typeface="Calibri"/>
              </a:rPr>
              <a:t> To certain government agencies for specific purposes, and  other purposes specified in federal regulations.</a:t>
            </a:r>
          </a:p>
          <a:p>
            <a:pPr marL="742950" marR="0" lvl="1" indent="-285750" algn="l" rtl="0">
              <a:lnSpc>
                <a:spcPct val="80000"/>
              </a:lnSpc>
              <a:spcBef>
                <a:spcPts val="476"/>
              </a:spcBef>
              <a:spcAft>
                <a:spcPts val="0"/>
              </a:spcAft>
              <a:buClr>
                <a:schemeClr val="dk1"/>
              </a:buClr>
              <a:buSzPct val="99166"/>
              <a:buFont typeface="Arial"/>
              <a:buChar char="–"/>
            </a:pPr>
            <a:r>
              <a:rPr lang="en-US" sz="2380" b="0" i="0" u="none" strike="noStrike" cap="none" dirty="0">
                <a:solidFill>
                  <a:schemeClr val="dk1"/>
                </a:solidFill>
                <a:latin typeface="Calibri"/>
                <a:ea typeface="Calibri"/>
                <a:cs typeface="Calibri"/>
                <a:sym typeface="Calibri"/>
              </a:rPr>
              <a:t> 20 U.S.C. §1232g; 34 C.F.R. §99.31.                       </a:t>
            </a:r>
          </a:p>
          <a:p>
            <a:pPr marL="742950" marR="0" lvl="1" indent="-285750" algn="l" rtl="0">
              <a:lnSpc>
                <a:spcPct val="80000"/>
              </a:lnSpc>
              <a:spcBef>
                <a:spcPts val="476"/>
              </a:spcBef>
              <a:buClr>
                <a:schemeClr val="dk1"/>
              </a:buClr>
              <a:buSzPct val="99166"/>
              <a:buFont typeface="Arial"/>
              <a:buNone/>
            </a:pPr>
            <a:endParaRPr sz="2380" b="0" i="0" u="none" strike="noStrike" cap="none" dirty="0">
              <a:solidFill>
                <a:schemeClr val="dk1"/>
              </a:solidFill>
              <a:latin typeface="Calibri"/>
              <a:ea typeface="Calibri"/>
              <a:cs typeface="Calibri"/>
              <a:sym typeface="Calibri"/>
            </a:endParaRPr>
          </a:p>
        </p:txBody>
      </p:sp>
      <p:sp>
        <p:nvSpPr>
          <p:cNvPr id="357" name="Shape 35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959" b="0" i="0" u="sng" strike="noStrike" cap="none" dirty="0">
                <a:solidFill>
                  <a:schemeClr val="dk1"/>
                </a:solidFill>
                <a:latin typeface="Calibri"/>
                <a:ea typeface="Calibri"/>
                <a:cs typeface="Calibri"/>
                <a:sym typeface="Calibri"/>
              </a:rPr>
              <a:t>FERPA—Permissible Release of Education Records Without Consent</a:t>
            </a:r>
          </a:p>
        </p:txBody>
      </p:sp>
      <p:sp>
        <p:nvSpPr>
          <p:cNvPr id="3" name="Slide Number Placeholder 2">
            <a:extLst>
              <a:ext uri="{FF2B5EF4-FFF2-40B4-BE49-F238E27FC236}">
                <a16:creationId xmlns:a16="http://schemas.microsoft.com/office/drawing/2014/main" id="{5BC7D9CD-E9FB-4490-8E30-3B44EFA954F4}"/>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3351056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Unpacking the HIB Definition</a:t>
            </a:r>
          </a:p>
        </p:txBody>
      </p:sp>
      <p:sp>
        <p:nvSpPr>
          <p:cNvPr id="3" name="Text Placeholder 2"/>
          <p:cNvSpPr>
            <a:spLocks noGrp="1"/>
          </p:cNvSpPr>
          <p:nvPr>
            <p:ph idx="1"/>
          </p:nvPr>
        </p:nvSpPr>
        <p:spPr>
          <a:xfrm>
            <a:off x="457200" y="1440828"/>
            <a:ext cx="8229600" cy="4953000"/>
          </a:xfrm>
        </p:spPr>
        <p:txBody>
          <a:bodyPr/>
          <a:lstStyle/>
          <a:p>
            <a:pPr marL="203200" indent="0">
              <a:buNone/>
            </a:pPr>
            <a:r>
              <a:rPr lang="en-US" dirty="0"/>
              <a:t>Bullying v. Conflict</a:t>
            </a:r>
          </a:p>
          <a:p>
            <a:r>
              <a:rPr lang="en-US" sz="2400" dirty="0"/>
              <a:t>During a conflict, name-calling, threats and other conduct that might look like bullying can occur.  However, a conflict and bullying are very different.  </a:t>
            </a:r>
          </a:p>
          <a:p>
            <a:r>
              <a:rPr lang="en-US" sz="2400" dirty="0"/>
              <a:t>Unlike bullying, during a conflict people are equally involved in some type of disagreement.  Conflict is considered mutual, meaning everyone is more or less evenly involved.  </a:t>
            </a:r>
          </a:p>
          <a:p>
            <a:pPr lvl="1"/>
            <a:r>
              <a:rPr lang="en-US" sz="2000" dirty="0"/>
              <a:t>HIB is primarily one-sided, but not always 100% one-sided</a:t>
            </a:r>
          </a:p>
          <a:p>
            <a:pPr lvl="1"/>
            <a:r>
              <a:rPr lang="en-US" sz="2000" dirty="0"/>
              <a:t>Incident may be HIB first, then become conflict or vice versa</a:t>
            </a:r>
          </a:p>
        </p:txBody>
      </p:sp>
      <p:sp>
        <p:nvSpPr>
          <p:cNvPr id="5" name="Slide Number Placeholder 4">
            <a:extLst>
              <a:ext uri="{FF2B5EF4-FFF2-40B4-BE49-F238E27FC236}">
                <a16:creationId xmlns:a16="http://schemas.microsoft.com/office/drawing/2014/main" id="{1A194C79-5379-4EF5-9C3A-7FAF3880E62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137959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u="sng" dirty="0"/>
              <a:t>HIB &amp; Adults</a:t>
            </a:r>
          </a:p>
        </p:txBody>
      </p:sp>
      <p:sp>
        <p:nvSpPr>
          <p:cNvPr id="3" name="Content Placeholder 2"/>
          <p:cNvSpPr>
            <a:spLocks noGrp="1"/>
          </p:cNvSpPr>
          <p:nvPr>
            <p:ph idx="1"/>
          </p:nvPr>
        </p:nvSpPr>
        <p:spPr>
          <a:xfrm>
            <a:off x="228600" y="1066800"/>
            <a:ext cx="8763000" cy="5257800"/>
          </a:xfrm>
        </p:spPr>
        <p:txBody>
          <a:bodyPr>
            <a:normAutofit lnSpcReduction="10000"/>
          </a:bodyPr>
          <a:lstStyle/>
          <a:p>
            <a:r>
              <a:rPr lang="en-US" dirty="0"/>
              <a:t>HIB is not: </a:t>
            </a:r>
          </a:p>
          <a:p>
            <a:pPr lvl="1"/>
            <a:r>
              <a:rPr lang="en-US" dirty="0"/>
              <a:t>Adult v. Adult</a:t>
            </a:r>
          </a:p>
          <a:p>
            <a:pPr lvl="2"/>
            <a:r>
              <a:rPr lang="en-US" dirty="0"/>
              <a:t>Issues for the Human Resources Department and/or AAO.</a:t>
            </a:r>
          </a:p>
          <a:p>
            <a:pPr lvl="1"/>
            <a:r>
              <a:rPr lang="en-US" dirty="0"/>
              <a:t>Student Aggressor v. Adult Victim</a:t>
            </a:r>
          </a:p>
          <a:p>
            <a:pPr lvl="2"/>
            <a:r>
              <a:rPr lang="en-US" dirty="0"/>
              <a:t>Code of Conduct Violation / Possible HR/AAO Issue</a:t>
            </a:r>
          </a:p>
          <a:p>
            <a:pPr lvl="1">
              <a:buNone/>
            </a:pPr>
            <a:endParaRPr lang="en-US" dirty="0"/>
          </a:p>
          <a:p>
            <a:r>
              <a:rPr lang="en-US" dirty="0"/>
              <a:t>HIB may exist if:</a:t>
            </a:r>
          </a:p>
          <a:p>
            <a:pPr lvl="1"/>
            <a:r>
              <a:rPr lang="en-US" dirty="0"/>
              <a:t>Student v. Student</a:t>
            </a:r>
          </a:p>
          <a:p>
            <a:pPr lvl="1"/>
            <a:r>
              <a:rPr lang="en-US" dirty="0"/>
              <a:t>Student Victim v. Adult Aggressor</a:t>
            </a:r>
          </a:p>
          <a:p>
            <a:pPr lvl="1"/>
            <a:r>
              <a:rPr lang="en-US" dirty="0"/>
              <a:t>Remember both may also require AAO Involvement and/or be Code of Conduct Violations</a:t>
            </a:r>
          </a:p>
          <a:p>
            <a:pPr>
              <a:buNone/>
            </a:pPr>
            <a:endParaRPr lang="en-US" dirty="0"/>
          </a:p>
        </p:txBody>
      </p:sp>
      <p:sp>
        <p:nvSpPr>
          <p:cNvPr id="6" name="Slide Number Placeholder 5">
            <a:extLst>
              <a:ext uri="{FF2B5EF4-FFF2-40B4-BE49-F238E27FC236}">
                <a16:creationId xmlns:a16="http://schemas.microsoft.com/office/drawing/2014/main" id="{F87AC5B6-8C83-7740-9918-949E16761744}"/>
              </a:ext>
            </a:extLst>
          </p:cNvPr>
          <p:cNvSpPr>
            <a:spLocks noGrp="1"/>
          </p:cNvSpPr>
          <p:nvPr>
            <p:ph type="sldNum" sz="quarter" idx="12"/>
          </p:nvPr>
        </p:nvSpPr>
        <p:spPr/>
        <p:txBody>
          <a:bodyPr/>
          <a:lstStyle/>
          <a:p>
            <a:fld id="{A4DAD72E-708B-4714-9EC5-9209231AF236}" type="slidenum">
              <a:rPr lang="en-US" smtClean="0"/>
              <a:pPr/>
              <a:t>17</a:t>
            </a:fld>
            <a:endParaRPr lang="en-US" dirty="0"/>
          </a:p>
        </p:txBody>
      </p:sp>
    </p:spTree>
    <p:extLst>
      <p:ext uri="{BB962C8B-B14F-4D97-AF65-F5344CB8AC3E}">
        <p14:creationId xmlns:p14="http://schemas.microsoft.com/office/powerpoint/2010/main" val="127003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Reporting Suspected Bias-Related Acts and the Link to Suspected HIB</a:t>
            </a:r>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a:t>Must report to local law enforcement and bias investigation officer for county prosecutor’s office whenever school employees “develop reason to believe a bias-related act has been committed or is about to be committed.”</a:t>
            </a:r>
          </a:p>
          <a:p>
            <a:endParaRPr lang="en-US" dirty="0"/>
          </a:p>
          <a:p>
            <a:r>
              <a:rPr lang="en-US" dirty="0"/>
              <a:t>“Bias-related act” means any act “that is motivated in whole or in part by racial, gender, disability, religious, sexual orientation, or ethnic prejudice.”</a:t>
            </a:r>
          </a:p>
          <a:p>
            <a:endParaRPr lang="en-US" dirty="0"/>
          </a:p>
          <a:p>
            <a:r>
              <a:rPr lang="en-US" dirty="0"/>
              <a:t>Note that the reference to “gender” extends to acts motivated by prejudice related to gender identity or gender expression.</a:t>
            </a:r>
          </a:p>
          <a:p>
            <a:endParaRPr lang="en-US" dirty="0"/>
          </a:p>
          <a:p>
            <a:r>
              <a:rPr lang="en-US" dirty="0"/>
              <a:t>Does NOT have to rise to level of a crime.</a:t>
            </a:r>
          </a:p>
          <a:p>
            <a:endParaRPr lang="en-US" dirty="0"/>
          </a:p>
          <a:p>
            <a:r>
              <a:rPr lang="en-US" dirty="0"/>
              <a:t>Includes </a:t>
            </a:r>
            <a:r>
              <a:rPr lang="en-US" b="1" u="sng" dirty="0"/>
              <a:t>any</a:t>
            </a:r>
            <a:r>
              <a:rPr lang="en-US" dirty="0"/>
              <a:t> allegation of HIB involving one of the above protected classes.  </a:t>
            </a:r>
          </a:p>
          <a:p>
            <a:endParaRPr lang="en-US" dirty="0"/>
          </a:p>
          <a:p>
            <a:r>
              <a:rPr lang="en-US" dirty="0"/>
              <a:t>See N.J.A.C. 6A:16-6.3(e)</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18</a:t>
            </a:fld>
            <a:endParaRPr lang="en-US" dirty="0"/>
          </a:p>
        </p:txBody>
      </p:sp>
    </p:spTree>
    <p:extLst>
      <p:ext uri="{BB962C8B-B14F-4D97-AF65-F5344CB8AC3E}">
        <p14:creationId xmlns:p14="http://schemas.microsoft.com/office/powerpoint/2010/main" val="1215921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AD25-034C-4C20-B8CE-D8C1CD0CA144}"/>
              </a:ext>
            </a:extLst>
          </p:cNvPr>
          <p:cNvSpPr>
            <a:spLocks noGrp="1"/>
          </p:cNvSpPr>
          <p:nvPr>
            <p:ph type="title"/>
          </p:nvPr>
        </p:nvSpPr>
        <p:spPr/>
        <p:txBody>
          <a:bodyPr/>
          <a:lstStyle/>
          <a:p>
            <a:r>
              <a:rPr lang="en-US" dirty="0"/>
              <a:t>What If …</a:t>
            </a:r>
          </a:p>
        </p:txBody>
      </p:sp>
      <p:sp>
        <p:nvSpPr>
          <p:cNvPr id="3" name="Content Placeholder 2">
            <a:extLst>
              <a:ext uri="{FF2B5EF4-FFF2-40B4-BE49-F238E27FC236}">
                <a16:creationId xmlns:a16="http://schemas.microsoft.com/office/drawing/2014/main" id="{1DD25191-AE54-4B51-8DA1-02B63B3D8AA5}"/>
              </a:ext>
            </a:extLst>
          </p:cNvPr>
          <p:cNvSpPr>
            <a:spLocks noGrp="1"/>
          </p:cNvSpPr>
          <p:nvPr>
            <p:ph idx="1"/>
          </p:nvPr>
        </p:nvSpPr>
        <p:spPr/>
        <p:txBody>
          <a:bodyPr>
            <a:normAutofit fontScale="92500" lnSpcReduction="10000"/>
          </a:bodyPr>
          <a:lstStyle/>
          <a:p>
            <a:r>
              <a:rPr lang="en-US" dirty="0"/>
              <a:t>Student brings issue to the district’s attention but asks them NOT to investigate?</a:t>
            </a:r>
          </a:p>
          <a:p>
            <a:r>
              <a:rPr lang="en-US" dirty="0"/>
              <a:t>What if a parent asks the district NOT to investigate?</a:t>
            </a:r>
          </a:p>
          <a:p>
            <a:r>
              <a:rPr lang="en-US" dirty="0"/>
              <a:t>What if student (or parent) refuses to provide any written information?  Refuses to cooperate in any interview?</a:t>
            </a:r>
          </a:p>
          <a:p>
            <a:r>
              <a:rPr lang="en-US" dirty="0"/>
              <a:t>Why might a district be given information by a student or parent AND then asked NOT to investigate?</a:t>
            </a:r>
          </a:p>
        </p:txBody>
      </p:sp>
      <p:sp>
        <p:nvSpPr>
          <p:cNvPr id="4" name="Slide Number Placeholder 3">
            <a:extLst>
              <a:ext uri="{FF2B5EF4-FFF2-40B4-BE49-F238E27FC236}">
                <a16:creationId xmlns:a16="http://schemas.microsoft.com/office/drawing/2014/main" id="{1D8F743D-631E-42CC-885B-7186BEF1E6E6}"/>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2167268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DISCLAIMER</a:t>
            </a:r>
          </a:p>
        </p:txBody>
      </p:sp>
      <p:sp>
        <p:nvSpPr>
          <p:cNvPr id="3" name="Content Placeholder 2"/>
          <p:cNvSpPr>
            <a:spLocks noGrp="1"/>
          </p:cNvSpPr>
          <p:nvPr>
            <p:ph idx="1"/>
          </p:nvPr>
        </p:nvSpPr>
        <p:spPr/>
        <p:txBody>
          <a:bodyPr/>
          <a:lstStyle/>
          <a:p>
            <a:pPr marL="0" indent="0" algn="ctr">
              <a:buNone/>
            </a:pPr>
            <a:r>
              <a:rPr lang="en-US" sz="2200" dirty="0"/>
              <a:t>This presentation is intended as a summary of law only and is not meant as legal advice. Please consult your attorney to obtain legal advice.</a:t>
            </a:r>
          </a:p>
          <a:p>
            <a:pPr marL="0" indent="0" algn="ctr">
              <a:buNone/>
            </a:pPr>
            <a:endParaRPr lang="en-US" sz="2200" dirty="0"/>
          </a:p>
          <a:p>
            <a:pPr marL="0" indent="0" algn="ctr">
              <a:buNone/>
            </a:pPr>
            <a:endParaRPr lang="en-US" sz="2200" dirty="0"/>
          </a:p>
          <a:p>
            <a:pPr marL="0" indent="0" algn="ctr">
              <a:buNone/>
            </a:pPr>
            <a:endParaRPr lang="en-US" sz="2200" dirty="0"/>
          </a:p>
          <a:p>
            <a:pPr marL="0" indent="0" algn="ctr">
              <a:buNone/>
            </a:pPr>
            <a:endParaRPr lang="en-US" sz="2200" dirty="0"/>
          </a:p>
          <a:p>
            <a:pPr marL="0" indent="0" algn="ctr">
              <a:buNone/>
            </a:pPr>
            <a:r>
              <a:rPr lang="en-US" sz="2000" dirty="0"/>
              <a:t>Participants are authorized to use the LEGAL ONE materials provided in this training to offer turnkey training within the respective participant's school district or place of employment, provided that participants provide proper credit to LEGAL ONE for having developed said materials and further provided that such turnkey training is offered at no charge.</a:t>
            </a:r>
          </a:p>
          <a:p>
            <a:pPr marL="0" indent="0" algn="ctr">
              <a:buNone/>
            </a:pPr>
            <a:endParaRPr lang="en-US" sz="2200" dirty="0"/>
          </a:p>
        </p:txBody>
      </p:sp>
      <p:sp>
        <p:nvSpPr>
          <p:cNvPr id="4" name="Slide Number Placeholder 3">
            <a:extLst>
              <a:ext uri="{FF2B5EF4-FFF2-40B4-BE49-F238E27FC236}">
                <a16:creationId xmlns:a16="http://schemas.microsoft.com/office/drawing/2014/main" id="{94191B65-4F19-DB4D-AB0C-8EFAA9351167}"/>
              </a:ext>
            </a:extLst>
          </p:cNvPr>
          <p:cNvSpPr>
            <a:spLocks noGrp="1"/>
          </p:cNvSpPr>
          <p:nvPr>
            <p:ph type="sldNum" sz="quarter" idx="12"/>
          </p:nvPr>
        </p:nvSpPr>
        <p:spPr/>
        <p:txBody>
          <a:bodyPr/>
          <a:lstStyle/>
          <a:p>
            <a:pPr marL="0" marR="0" lvl="0" indent="0" algn="r" defTabSz="457189" rtl="0" eaLnBrk="1" fontAlgn="auto" latinLnBrk="0" hangingPunct="1">
              <a:lnSpc>
                <a:spcPct val="100000"/>
              </a:lnSpc>
              <a:spcBef>
                <a:spcPts val="0"/>
              </a:spcBef>
              <a:spcAft>
                <a:spcPts val="0"/>
              </a:spcAft>
              <a:buClrTx/>
              <a:buSzTx/>
              <a:buFontTx/>
              <a:buNone/>
              <a:tabLst/>
              <a:defRPr/>
            </a:pPr>
            <a:fld id="{E443D2D3-79D4-425E-A51E-1C8F275C5E7B}" type="slidenum">
              <a:rPr kumimoji="0" lang="en-US" sz="1000" b="0" i="0" u="none" strike="noStrike" kern="1200" cap="none" spc="0" normalizeH="0" baseline="0" noProof="0">
                <a:ln>
                  <a:noFill/>
                </a:ln>
                <a:solidFill>
                  <a:prstClr val="black">
                    <a:lumMod val="50000"/>
                    <a:lumOff val="50000"/>
                  </a:prstClr>
                </a:solidFill>
                <a:effectLst/>
                <a:uLnTx/>
                <a:uFillTx/>
                <a:latin typeface="Calibri"/>
                <a:ea typeface="+mn-ea"/>
                <a:cs typeface="+mn-cs"/>
              </a:rPr>
              <a:pPr marL="0" marR="0" lvl="0" indent="0" algn="r" defTabSz="457189"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p:txBody>
      </p:sp>
      <p:pic>
        <p:nvPicPr>
          <p:cNvPr id="1026" name="Picture 2" descr="C:\Users\tmoore\AppData\Local\Microsoft\Windows\Temporary Internet Files\Content.IE5\8YGQJA2R\MC900318880[2].wmf"/>
          <p:cNvPicPr>
            <a:picLocks noChangeAspect="1" noChangeArrowheads="1"/>
          </p:cNvPicPr>
          <p:nvPr/>
        </p:nvPicPr>
        <p:blipFill>
          <a:blip r:embed="rId2" cstate="print"/>
          <a:srcRect/>
          <a:stretch>
            <a:fillRect/>
          </a:stretch>
        </p:blipFill>
        <p:spPr bwMode="auto">
          <a:xfrm>
            <a:off x="3931920" y="2959895"/>
            <a:ext cx="1280160" cy="1121664"/>
          </a:xfrm>
          <a:prstGeom prst="rect">
            <a:avLst/>
          </a:prstGeom>
          <a:noFill/>
        </p:spPr>
      </p:pic>
    </p:spTree>
    <p:extLst>
      <p:ext uri="{BB962C8B-B14F-4D97-AF65-F5344CB8AC3E}">
        <p14:creationId xmlns:p14="http://schemas.microsoft.com/office/powerpoint/2010/main" val="500516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44C7-082D-4412-8AAE-D3E345CA11C3}"/>
              </a:ext>
            </a:extLst>
          </p:cNvPr>
          <p:cNvSpPr>
            <a:spLocks noGrp="1"/>
          </p:cNvSpPr>
          <p:nvPr>
            <p:ph type="title"/>
          </p:nvPr>
        </p:nvSpPr>
        <p:spPr/>
        <p:txBody>
          <a:bodyPr/>
          <a:lstStyle/>
          <a:p>
            <a:r>
              <a:rPr lang="en-US" dirty="0"/>
              <a:t>Communicating with Parents</a:t>
            </a:r>
          </a:p>
        </p:txBody>
      </p:sp>
      <p:sp>
        <p:nvSpPr>
          <p:cNvPr id="3" name="Content Placeholder 2">
            <a:extLst>
              <a:ext uri="{FF2B5EF4-FFF2-40B4-BE49-F238E27FC236}">
                <a16:creationId xmlns:a16="http://schemas.microsoft.com/office/drawing/2014/main" id="{4852311A-A1AF-40CA-9C31-E555FA0A3697}"/>
              </a:ext>
            </a:extLst>
          </p:cNvPr>
          <p:cNvSpPr>
            <a:spLocks noGrp="1"/>
          </p:cNvSpPr>
          <p:nvPr>
            <p:ph idx="1"/>
          </p:nvPr>
        </p:nvSpPr>
        <p:spPr/>
        <p:txBody>
          <a:bodyPr>
            <a:normAutofit fontScale="85000" lnSpcReduction="10000"/>
          </a:bodyPr>
          <a:lstStyle/>
          <a:p>
            <a:r>
              <a:rPr lang="en-US" dirty="0"/>
              <a:t>Critical to communicate throughout the process</a:t>
            </a:r>
          </a:p>
          <a:p>
            <a:r>
              <a:rPr lang="en-US" dirty="0"/>
              <a:t>Notice that their child may have been involved in incident</a:t>
            </a:r>
          </a:p>
          <a:p>
            <a:r>
              <a:rPr lang="en-US" dirty="0"/>
              <a:t>Explanation of investigation process</a:t>
            </a:r>
          </a:p>
          <a:p>
            <a:r>
              <a:rPr lang="en-US" dirty="0"/>
              <a:t>Notice when investigation completed, and when the BOE will be advised</a:t>
            </a:r>
          </a:p>
          <a:p>
            <a:r>
              <a:rPr lang="en-US" dirty="0"/>
              <a:t>Explanation of due process rights</a:t>
            </a:r>
          </a:p>
          <a:p>
            <a:r>
              <a:rPr lang="en-US" dirty="0"/>
              <a:t>Review parental rights to access info from investigation </a:t>
            </a:r>
          </a:p>
          <a:p>
            <a:r>
              <a:rPr lang="en-US" dirty="0"/>
              <a:t>HOWEVER, no right to be present for student interviews – See </a:t>
            </a:r>
            <a:r>
              <a:rPr lang="en-US" u="sng" dirty="0"/>
              <a:t>Goss v. Lopez</a:t>
            </a:r>
          </a:p>
        </p:txBody>
      </p:sp>
      <p:sp>
        <p:nvSpPr>
          <p:cNvPr id="5" name="Slide Number Placeholder 4">
            <a:extLst>
              <a:ext uri="{FF2B5EF4-FFF2-40B4-BE49-F238E27FC236}">
                <a16:creationId xmlns:a16="http://schemas.microsoft.com/office/drawing/2014/main" id="{D97DCB3C-128B-4BB1-9C0C-0B420530F8BE}"/>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2325986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Upon Learning of Alleged Incident</a:t>
            </a:r>
          </a:p>
        </p:txBody>
      </p:sp>
      <p:sp>
        <p:nvSpPr>
          <p:cNvPr id="3" name="Content Placeholder 2"/>
          <p:cNvSpPr>
            <a:spLocks noGrp="1"/>
          </p:cNvSpPr>
          <p:nvPr>
            <p:ph idx="1"/>
          </p:nvPr>
        </p:nvSpPr>
        <p:spPr>
          <a:xfrm>
            <a:off x="457200" y="1600206"/>
            <a:ext cx="8229600" cy="4756150"/>
          </a:xfrm>
        </p:spPr>
        <p:txBody>
          <a:bodyPr>
            <a:normAutofit/>
          </a:bodyPr>
          <a:lstStyle/>
          <a:p>
            <a:r>
              <a:rPr lang="en-US" dirty="0"/>
              <a:t>Principal informs parent verbally</a:t>
            </a:r>
          </a:p>
          <a:p>
            <a:r>
              <a:rPr lang="en-US" dirty="0"/>
              <a:t>Ideally before the student goes home</a:t>
            </a:r>
          </a:p>
          <a:p>
            <a:r>
              <a:rPr lang="en-US" dirty="0"/>
              <a:t>Parent should be informed if:</a:t>
            </a:r>
          </a:p>
          <a:p>
            <a:pPr lvl="1"/>
            <a:r>
              <a:rPr lang="en-US" dirty="0"/>
              <a:t>Student was alleged victim or aggressor</a:t>
            </a:r>
          </a:p>
          <a:p>
            <a:pPr lvl="1"/>
            <a:r>
              <a:rPr lang="en-US" dirty="0"/>
              <a:t>Actual or </a:t>
            </a:r>
            <a:r>
              <a:rPr lang="en-US" u="sng" dirty="0"/>
              <a:t>perceived</a:t>
            </a:r>
            <a:r>
              <a:rPr lang="en-US" dirty="0"/>
              <a:t> characteristic</a:t>
            </a:r>
          </a:p>
          <a:p>
            <a:r>
              <a:rPr lang="en-US" dirty="0"/>
              <a:t>Explain HIB Investigation and Appeal Process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21</a:t>
            </a:fld>
            <a:endParaRPr lang="en-US" dirty="0"/>
          </a:p>
        </p:txBody>
      </p:sp>
    </p:spTree>
    <p:extLst>
      <p:ext uri="{BB962C8B-B14F-4D97-AF65-F5344CB8AC3E}">
        <p14:creationId xmlns:p14="http://schemas.microsoft.com/office/powerpoint/2010/main" val="102256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Parent Has Relevant Information</a:t>
            </a:r>
          </a:p>
        </p:txBody>
      </p:sp>
      <p:sp>
        <p:nvSpPr>
          <p:cNvPr id="3" name="Content Placeholder 2"/>
          <p:cNvSpPr>
            <a:spLocks noGrp="1"/>
          </p:cNvSpPr>
          <p:nvPr>
            <p:ph idx="1"/>
          </p:nvPr>
        </p:nvSpPr>
        <p:spPr/>
        <p:txBody>
          <a:bodyPr/>
          <a:lstStyle/>
          <a:p>
            <a:r>
              <a:rPr lang="en-US" dirty="0"/>
              <a:t>Witnessed or aware of incidents outside of school involving students in question</a:t>
            </a:r>
          </a:p>
          <a:p>
            <a:r>
              <a:rPr lang="en-US" dirty="0"/>
              <a:t>Witnessed or aware of social media/electronic communications</a:t>
            </a:r>
          </a:p>
          <a:p>
            <a:r>
              <a:rPr lang="en-US" dirty="0"/>
              <a:t>Knowledge of other possible witnesses</a:t>
            </a:r>
          </a:p>
          <a:p>
            <a:r>
              <a:rPr lang="en-US" dirty="0"/>
              <a:t>Impact on student demeanor during and since alleged incident to help determine if there was substantial disruption</a:t>
            </a:r>
          </a:p>
          <a:p>
            <a:endParaRPr lang="en-US" dirty="0"/>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22</a:t>
            </a:fld>
            <a:endParaRPr lang="en-US" dirty="0"/>
          </a:p>
        </p:txBody>
      </p:sp>
    </p:spTree>
    <p:extLst>
      <p:ext uri="{BB962C8B-B14F-4D97-AF65-F5344CB8AC3E}">
        <p14:creationId xmlns:p14="http://schemas.microsoft.com/office/powerpoint/2010/main" val="4105941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BOE is informed</a:t>
            </a:r>
          </a:p>
        </p:txBody>
      </p:sp>
      <p:sp>
        <p:nvSpPr>
          <p:cNvPr id="3" name="Content Placeholder 2"/>
          <p:cNvSpPr>
            <a:spLocks noGrp="1"/>
          </p:cNvSpPr>
          <p:nvPr>
            <p:ph idx="1"/>
          </p:nvPr>
        </p:nvSpPr>
        <p:spPr/>
        <p:txBody>
          <a:bodyPr/>
          <a:lstStyle/>
          <a:p>
            <a:r>
              <a:rPr lang="en-US" dirty="0"/>
              <a:t>Must provide written notice to parent within 5 school days of the BOE being informed (before BOE votes)</a:t>
            </a:r>
          </a:p>
          <a:p>
            <a:r>
              <a:rPr lang="en-US" dirty="0"/>
              <a:t>Advise parent of right to request, within the next 60 days, a hearing before the BOE</a:t>
            </a:r>
          </a:p>
          <a:p>
            <a:r>
              <a:rPr lang="en-US" dirty="0"/>
              <a:t>Provide hearing within 10 calendar if requested to do so by parent</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23</a:t>
            </a:fld>
            <a:endParaRPr lang="en-US" dirty="0"/>
          </a:p>
        </p:txBody>
      </p:sp>
    </p:spTree>
    <p:extLst>
      <p:ext uri="{BB962C8B-B14F-4D97-AF65-F5344CB8AC3E}">
        <p14:creationId xmlns:p14="http://schemas.microsoft.com/office/powerpoint/2010/main" val="3607897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BOE Hearing for Parent</a:t>
            </a:r>
          </a:p>
        </p:txBody>
      </p:sp>
      <p:sp>
        <p:nvSpPr>
          <p:cNvPr id="3" name="Content Placeholder 2"/>
          <p:cNvSpPr>
            <a:spLocks noGrp="1"/>
          </p:cNvSpPr>
          <p:nvPr>
            <p:ph idx="1"/>
          </p:nvPr>
        </p:nvSpPr>
        <p:spPr/>
        <p:txBody>
          <a:bodyPr/>
          <a:lstStyle/>
          <a:p>
            <a:r>
              <a:rPr lang="en-US" dirty="0"/>
              <a:t>Closed session</a:t>
            </a:r>
          </a:p>
          <a:p>
            <a:r>
              <a:rPr lang="en-US" dirty="0"/>
              <a:t>Opportunity for parent to present any evidence it wishes BOE to consider</a:t>
            </a:r>
          </a:p>
          <a:p>
            <a:pPr lvl="1"/>
            <a:r>
              <a:rPr lang="en-US" dirty="0"/>
              <a:t>Factual evidence on alleged incident</a:t>
            </a:r>
          </a:p>
          <a:p>
            <a:pPr lvl="1"/>
            <a:r>
              <a:rPr lang="en-US" dirty="0"/>
              <a:t>Mitigating factors/Context</a:t>
            </a:r>
          </a:p>
          <a:p>
            <a:pPr lvl="1"/>
            <a:r>
              <a:rPr lang="en-US" dirty="0"/>
              <a:t>Evidence regarding investigation process</a:t>
            </a:r>
          </a:p>
          <a:p>
            <a:r>
              <a:rPr lang="en-US" dirty="0"/>
              <a:t>No requirement to allow parent or attorney to cross examine witnesses</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24</a:t>
            </a:fld>
            <a:endParaRPr lang="en-US" dirty="0"/>
          </a:p>
        </p:txBody>
      </p:sp>
    </p:spTree>
    <p:extLst>
      <p:ext uri="{BB962C8B-B14F-4D97-AF65-F5344CB8AC3E}">
        <p14:creationId xmlns:p14="http://schemas.microsoft.com/office/powerpoint/2010/main" val="800010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59B71-FA8F-4D80-A912-5D5B129CBD0B}"/>
              </a:ext>
            </a:extLst>
          </p:cNvPr>
          <p:cNvSpPr>
            <a:spLocks noGrp="1"/>
          </p:cNvSpPr>
          <p:nvPr>
            <p:ph type="title"/>
          </p:nvPr>
        </p:nvSpPr>
        <p:spPr/>
        <p:txBody>
          <a:bodyPr>
            <a:normAutofit fontScale="90000"/>
          </a:bodyPr>
          <a:lstStyle/>
          <a:p>
            <a:br>
              <a:rPr lang="en-US" dirty="0"/>
            </a:br>
            <a:r>
              <a:rPr lang="en-US" dirty="0"/>
              <a:t>Recently Approved Legislation, </a:t>
            </a:r>
            <a:br>
              <a:rPr lang="en-US" dirty="0"/>
            </a:br>
            <a:r>
              <a:rPr lang="en-US" dirty="0"/>
              <a:t>P.L. 2021, c.338 – S1790</a:t>
            </a:r>
            <a:br>
              <a:rPr lang="en-US" dirty="0"/>
            </a:br>
            <a:endParaRPr lang="en-US" dirty="0"/>
          </a:p>
        </p:txBody>
      </p:sp>
      <p:sp>
        <p:nvSpPr>
          <p:cNvPr id="3" name="Content Placeholder 2">
            <a:extLst>
              <a:ext uri="{FF2B5EF4-FFF2-40B4-BE49-F238E27FC236}">
                <a16:creationId xmlns:a16="http://schemas.microsoft.com/office/drawing/2014/main" id="{0443ED2B-A645-40E0-9CAE-DE252E599211}"/>
              </a:ext>
            </a:extLst>
          </p:cNvPr>
          <p:cNvSpPr>
            <a:spLocks noGrp="1"/>
          </p:cNvSpPr>
          <p:nvPr>
            <p:ph idx="1"/>
          </p:nvPr>
        </p:nvSpPr>
        <p:spPr/>
        <p:txBody>
          <a:bodyPr>
            <a:normAutofit lnSpcReduction="10000"/>
          </a:bodyPr>
          <a:lstStyle/>
          <a:p>
            <a:r>
              <a:rPr lang="en-US" dirty="0"/>
              <a:t>Drafted in response to tragic death of 12-year-old student by suicide</a:t>
            </a:r>
          </a:p>
          <a:p>
            <a:r>
              <a:rPr lang="en-US" dirty="0"/>
              <a:t>Signed into law on </a:t>
            </a:r>
            <a:r>
              <a:rPr lang="en-US" b="1" dirty="0"/>
              <a:t>January 10, 2022</a:t>
            </a:r>
          </a:p>
          <a:p>
            <a:r>
              <a:rPr lang="en-US" dirty="0"/>
              <a:t>Significantly improved based on work of NJPSA’s Government Relations Team</a:t>
            </a:r>
          </a:p>
          <a:p>
            <a:r>
              <a:rPr lang="en-US" dirty="0"/>
              <a:t>Impacts parental rights and responsibilities, district protocols and reporting obligations, defines range of potential responses to acts of HIB and creates new State-level position</a:t>
            </a:r>
          </a:p>
          <a:p>
            <a:endParaRPr lang="en-US" dirty="0"/>
          </a:p>
        </p:txBody>
      </p:sp>
      <p:sp>
        <p:nvSpPr>
          <p:cNvPr id="4" name="Slide Number Placeholder 3">
            <a:extLst>
              <a:ext uri="{FF2B5EF4-FFF2-40B4-BE49-F238E27FC236}">
                <a16:creationId xmlns:a16="http://schemas.microsoft.com/office/drawing/2014/main" id="{F4131205-000B-4A50-89E7-7567DC7A4DE6}"/>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2649559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FB555-8C13-4A56-80EC-D3CD04F58526}"/>
              </a:ext>
            </a:extLst>
          </p:cNvPr>
          <p:cNvSpPr>
            <a:spLocks noGrp="1"/>
          </p:cNvSpPr>
          <p:nvPr>
            <p:ph type="title"/>
          </p:nvPr>
        </p:nvSpPr>
        <p:spPr/>
        <p:txBody>
          <a:bodyPr/>
          <a:lstStyle/>
          <a:p>
            <a:r>
              <a:rPr lang="en-US" dirty="0"/>
              <a:t>S1790</a:t>
            </a:r>
          </a:p>
        </p:txBody>
      </p:sp>
      <p:sp>
        <p:nvSpPr>
          <p:cNvPr id="3" name="Content Placeholder 2">
            <a:extLst>
              <a:ext uri="{FF2B5EF4-FFF2-40B4-BE49-F238E27FC236}">
                <a16:creationId xmlns:a16="http://schemas.microsoft.com/office/drawing/2014/main" id="{F8E0CD78-6CD8-4B3A-B2FD-1ECC0857290C}"/>
              </a:ext>
            </a:extLst>
          </p:cNvPr>
          <p:cNvSpPr>
            <a:spLocks noGrp="1"/>
          </p:cNvSpPr>
          <p:nvPr>
            <p:ph idx="1"/>
          </p:nvPr>
        </p:nvSpPr>
        <p:spPr/>
        <p:txBody>
          <a:bodyPr>
            <a:normAutofit fontScale="85000" lnSpcReduction="20000"/>
          </a:bodyPr>
          <a:lstStyle/>
          <a:p>
            <a:r>
              <a:rPr lang="en-US" dirty="0"/>
              <a:t>If student commits crime of “cyber-harassment,” creates option for municipal court to order that a minor, under age 16, along with a parent or guardian, attend a class or training to reduce tendency towards such behavior or raise awareness of dangers associated with cyber harassment.</a:t>
            </a:r>
          </a:p>
          <a:p>
            <a:r>
              <a:rPr lang="en-US" dirty="0"/>
              <a:t>Provides that parent or guardian may be fined up to $100 for a first offense, and up to $500 for subsequent offenses for failing to comply with court order</a:t>
            </a:r>
          </a:p>
          <a:p>
            <a:r>
              <a:rPr lang="en-US" dirty="0"/>
              <a:t>Creates potential for parent or guardian to be liable in a civil action if parent demonstrates willful or wanton disregard in the exercise of supervision of minor</a:t>
            </a:r>
          </a:p>
        </p:txBody>
      </p:sp>
      <p:sp>
        <p:nvSpPr>
          <p:cNvPr id="4" name="Slide Number Placeholder 3">
            <a:extLst>
              <a:ext uri="{FF2B5EF4-FFF2-40B4-BE49-F238E27FC236}">
                <a16:creationId xmlns:a16="http://schemas.microsoft.com/office/drawing/2014/main" id="{41BCE452-3CD7-45D8-B3C3-8331CF4B76F8}"/>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3000977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21559-03C0-47A9-84CD-BC5218337C90}"/>
              </a:ext>
            </a:extLst>
          </p:cNvPr>
          <p:cNvSpPr>
            <a:spLocks noGrp="1"/>
          </p:cNvSpPr>
          <p:nvPr>
            <p:ph type="title"/>
          </p:nvPr>
        </p:nvSpPr>
        <p:spPr/>
        <p:txBody>
          <a:bodyPr/>
          <a:lstStyle/>
          <a:p>
            <a:r>
              <a:rPr lang="en-US" dirty="0"/>
              <a:t>S1790 (cont’d)</a:t>
            </a:r>
          </a:p>
        </p:txBody>
      </p:sp>
      <p:sp>
        <p:nvSpPr>
          <p:cNvPr id="3" name="Content Placeholder 2">
            <a:extLst>
              <a:ext uri="{FF2B5EF4-FFF2-40B4-BE49-F238E27FC236}">
                <a16:creationId xmlns:a16="http://schemas.microsoft.com/office/drawing/2014/main" id="{788C4F40-080E-4219-95DE-F8FA4D22F7ED}"/>
              </a:ext>
            </a:extLst>
          </p:cNvPr>
          <p:cNvSpPr>
            <a:spLocks noGrp="1"/>
          </p:cNvSpPr>
          <p:nvPr>
            <p:ph idx="1"/>
          </p:nvPr>
        </p:nvSpPr>
        <p:spPr/>
        <p:txBody>
          <a:bodyPr>
            <a:normAutofit fontScale="92500"/>
          </a:bodyPr>
          <a:lstStyle/>
          <a:p>
            <a:r>
              <a:rPr lang="en-US" dirty="0"/>
              <a:t>If school district policy permits preliminary determination to be made on whether to launch HIB investigation, then:</a:t>
            </a:r>
          </a:p>
          <a:p>
            <a:pPr lvl="1"/>
            <a:r>
              <a:rPr lang="en-US" dirty="0"/>
              <a:t>Data on the number of times an incident was determined to be outside definition of HIB and not investigated</a:t>
            </a:r>
          </a:p>
          <a:p>
            <a:pPr lvl="1"/>
            <a:r>
              <a:rPr lang="en-US" dirty="0"/>
              <a:t>NJDOE shall review data as part of state monitoring process</a:t>
            </a:r>
          </a:p>
          <a:p>
            <a:pPr lvl="1"/>
            <a:r>
              <a:rPr lang="en-US" dirty="0"/>
              <a:t>Supt must be notified in writing of each determination and has authority to order HIB investigation</a:t>
            </a:r>
          </a:p>
        </p:txBody>
      </p:sp>
      <p:sp>
        <p:nvSpPr>
          <p:cNvPr id="4" name="Slide Number Placeholder 3">
            <a:extLst>
              <a:ext uri="{FF2B5EF4-FFF2-40B4-BE49-F238E27FC236}">
                <a16:creationId xmlns:a16="http://schemas.microsoft.com/office/drawing/2014/main" id="{4A26347F-2B81-4E38-BB73-01476BBE7DD1}"/>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27</a:t>
            </a:fld>
            <a:endParaRPr lang="en-US" dirty="0">
              <a:solidFill>
                <a:prstClr val="black">
                  <a:tint val="75000"/>
                </a:prstClr>
              </a:solidFill>
            </a:endParaRPr>
          </a:p>
        </p:txBody>
      </p:sp>
    </p:spTree>
    <p:extLst>
      <p:ext uri="{BB962C8B-B14F-4D97-AF65-F5344CB8AC3E}">
        <p14:creationId xmlns:p14="http://schemas.microsoft.com/office/powerpoint/2010/main" val="4006144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2EDD4-857A-4B66-80A6-0424EF0EB550}"/>
              </a:ext>
            </a:extLst>
          </p:cNvPr>
          <p:cNvSpPr>
            <a:spLocks noGrp="1"/>
          </p:cNvSpPr>
          <p:nvPr>
            <p:ph type="title"/>
          </p:nvPr>
        </p:nvSpPr>
        <p:spPr/>
        <p:txBody>
          <a:bodyPr/>
          <a:lstStyle/>
          <a:p>
            <a:r>
              <a:rPr lang="en-US" dirty="0"/>
              <a:t>S1790 (cont’d)</a:t>
            </a:r>
          </a:p>
        </p:txBody>
      </p:sp>
      <p:sp>
        <p:nvSpPr>
          <p:cNvPr id="3" name="Content Placeholder 2">
            <a:extLst>
              <a:ext uri="{FF2B5EF4-FFF2-40B4-BE49-F238E27FC236}">
                <a16:creationId xmlns:a16="http://schemas.microsoft.com/office/drawing/2014/main" id="{AB784EA1-F9FE-430A-96F7-4192929C0529}"/>
              </a:ext>
            </a:extLst>
          </p:cNvPr>
          <p:cNvSpPr>
            <a:spLocks noGrp="1"/>
          </p:cNvSpPr>
          <p:nvPr>
            <p:ph idx="1"/>
          </p:nvPr>
        </p:nvSpPr>
        <p:spPr/>
        <p:txBody>
          <a:bodyPr>
            <a:normAutofit fontScale="77500" lnSpcReduction="20000"/>
          </a:bodyPr>
          <a:lstStyle/>
          <a:p>
            <a:r>
              <a:rPr lang="en-US" dirty="0"/>
              <a:t>Provides parameters for responding to first, second or subsequent acts of HIB by a student</a:t>
            </a:r>
          </a:p>
          <a:p>
            <a:pPr lvl="1"/>
            <a:r>
              <a:rPr lang="en-US" dirty="0"/>
              <a:t>1</a:t>
            </a:r>
            <a:r>
              <a:rPr lang="en-US" baseline="30000" dirty="0"/>
              <a:t>st</a:t>
            </a:r>
            <a:r>
              <a:rPr lang="en-US" dirty="0"/>
              <a:t> offense – copy of investigation results placed in student record, student may be subject to remedial measures (counseling, behavior intervention services, discipline determined by principal in consultation with appropriate staff)</a:t>
            </a:r>
          </a:p>
          <a:p>
            <a:pPr lvl="1"/>
            <a:r>
              <a:rPr lang="en-US" dirty="0"/>
              <a:t>2</a:t>
            </a:r>
            <a:r>
              <a:rPr lang="en-US" baseline="30000" dirty="0"/>
              <a:t>nd</a:t>
            </a:r>
            <a:r>
              <a:rPr lang="en-US" dirty="0"/>
              <a:t> offense – Same as 1</a:t>
            </a:r>
            <a:r>
              <a:rPr lang="en-US" baseline="30000" dirty="0"/>
              <a:t>st</a:t>
            </a:r>
            <a:r>
              <a:rPr lang="en-US" dirty="0"/>
              <a:t> offense</a:t>
            </a:r>
          </a:p>
          <a:p>
            <a:pPr lvl="1"/>
            <a:r>
              <a:rPr lang="en-US" dirty="0"/>
              <a:t>3</a:t>
            </a:r>
            <a:r>
              <a:rPr lang="en-US" baseline="30000" dirty="0"/>
              <a:t>rd</a:t>
            </a:r>
            <a:r>
              <a:rPr lang="en-US" dirty="0"/>
              <a:t> offense – Same as 1</a:t>
            </a:r>
            <a:r>
              <a:rPr lang="en-US" baseline="30000" dirty="0"/>
              <a:t>st</a:t>
            </a:r>
            <a:r>
              <a:rPr lang="en-US" dirty="0"/>
              <a:t> offense PLUS school principal required to develop individual student intervention plan which shall be approved by superintendent (may require parent and student to complete a class or training program)</a:t>
            </a:r>
          </a:p>
          <a:p>
            <a:pPr lvl="1"/>
            <a:r>
              <a:rPr lang="en-US" dirty="0"/>
              <a:t>Supt. and principal shall consult with law enforcement regarding reporting obligations under MOA</a:t>
            </a:r>
          </a:p>
        </p:txBody>
      </p:sp>
      <p:sp>
        <p:nvSpPr>
          <p:cNvPr id="4" name="Slide Number Placeholder 3">
            <a:extLst>
              <a:ext uri="{FF2B5EF4-FFF2-40B4-BE49-F238E27FC236}">
                <a16:creationId xmlns:a16="http://schemas.microsoft.com/office/drawing/2014/main" id="{852BEACF-1489-415F-B1BD-32324C0E6339}"/>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28</a:t>
            </a:fld>
            <a:endParaRPr lang="en-US" dirty="0">
              <a:solidFill>
                <a:prstClr val="black">
                  <a:tint val="75000"/>
                </a:prstClr>
              </a:solidFill>
            </a:endParaRPr>
          </a:p>
        </p:txBody>
      </p:sp>
    </p:spTree>
    <p:extLst>
      <p:ext uri="{BB962C8B-B14F-4D97-AF65-F5344CB8AC3E}">
        <p14:creationId xmlns:p14="http://schemas.microsoft.com/office/powerpoint/2010/main" val="3014390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342BE-6DF4-4320-844D-48ED4B8B5A97}"/>
              </a:ext>
            </a:extLst>
          </p:cNvPr>
          <p:cNvSpPr>
            <a:spLocks noGrp="1"/>
          </p:cNvSpPr>
          <p:nvPr>
            <p:ph type="title"/>
          </p:nvPr>
        </p:nvSpPr>
        <p:spPr/>
        <p:txBody>
          <a:bodyPr/>
          <a:lstStyle/>
          <a:p>
            <a:r>
              <a:rPr lang="en-US" dirty="0"/>
              <a:t>S1790 (cont’d)</a:t>
            </a:r>
          </a:p>
        </p:txBody>
      </p:sp>
      <p:sp>
        <p:nvSpPr>
          <p:cNvPr id="3" name="Content Placeholder 2">
            <a:extLst>
              <a:ext uri="{FF2B5EF4-FFF2-40B4-BE49-F238E27FC236}">
                <a16:creationId xmlns:a16="http://schemas.microsoft.com/office/drawing/2014/main" id="{B47F5C84-0E6F-4E9E-BF83-4BEA7C6E006D}"/>
              </a:ext>
            </a:extLst>
          </p:cNvPr>
          <p:cNvSpPr>
            <a:spLocks noGrp="1"/>
          </p:cNvSpPr>
          <p:nvPr>
            <p:ph idx="1"/>
          </p:nvPr>
        </p:nvSpPr>
        <p:spPr/>
        <p:txBody>
          <a:bodyPr>
            <a:normAutofit/>
          </a:bodyPr>
          <a:lstStyle/>
          <a:p>
            <a:r>
              <a:rPr lang="en-US" dirty="0"/>
              <a:t>Requires districts to include on website the current version of the NJDOE document – Guidance for Parents on the Anti-Bullying Bill of Rights</a:t>
            </a:r>
          </a:p>
          <a:p>
            <a:r>
              <a:rPr lang="en-US" dirty="0"/>
              <a:t>Creates position of School Climate State Coordinator in NJDOE</a:t>
            </a:r>
          </a:p>
        </p:txBody>
      </p:sp>
      <p:sp>
        <p:nvSpPr>
          <p:cNvPr id="4" name="Slide Number Placeholder 3">
            <a:extLst>
              <a:ext uri="{FF2B5EF4-FFF2-40B4-BE49-F238E27FC236}">
                <a16:creationId xmlns:a16="http://schemas.microsoft.com/office/drawing/2014/main" id="{6CC83AA5-1EC8-49BA-BD90-20558A6F8DE1}"/>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29</a:t>
            </a:fld>
            <a:endParaRPr lang="en-US" dirty="0">
              <a:solidFill>
                <a:prstClr val="black">
                  <a:tint val="75000"/>
                </a:prstClr>
              </a:solidFill>
            </a:endParaRPr>
          </a:p>
        </p:txBody>
      </p:sp>
    </p:spTree>
    <p:extLst>
      <p:ext uri="{BB962C8B-B14F-4D97-AF65-F5344CB8AC3E}">
        <p14:creationId xmlns:p14="http://schemas.microsoft.com/office/powerpoint/2010/main" val="1719529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Presentation Materials</a:t>
            </a:r>
          </a:p>
        </p:txBody>
      </p:sp>
      <p:sp>
        <p:nvSpPr>
          <p:cNvPr id="3" name="Content Placeholder 2"/>
          <p:cNvSpPr>
            <a:spLocks noGrp="1"/>
          </p:cNvSpPr>
          <p:nvPr>
            <p:ph idx="1"/>
          </p:nvPr>
        </p:nvSpPr>
        <p:spPr/>
        <p:txBody>
          <a:bodyPr>
            <a:noAutofit/>
          </a:bodyPr>
          <a:lstStyle/>
          <a:p>
            <a:pPr algn="ctr">
              <a:buNone/>
            </a:pPr>
            <a:r>
              <a:rPr lang="en-US" sz="2400" dirty="0"/>
              <a:t>Today’s document(s) can be accessed at </a:t>
            </a:r>
            <a:endParaRPr lang="en-US" sz="2400" b="1" dirty="0"/>
          </a:p>
          <a:p>
            <a:pPr algn="ctr">
              <a:buNone/>
            </a:pPr>
            <a:r>
              <a:rPr lang="en-US" sz="2400" b="1" dirty="0">
                <a:hlinkClick r:id="rId3"/>
              </a:rPr>
              <a:t>https://tinyurl.com/LO-Fairfield-230314</a:t>
            </a:r>
            <a:r>
              <a:rPr lang="en-US" sz="2400" b="1" dirty="0"/>
              <a:t> </a:t>
            </a:r>
            <a:endParaRPr lang="en-US" sz="2800" b="1" i="1" dirty="0"/>
          </a:p>
          <a:p>
            <a:pPr algn="ctr">
              <a:buNone/>
            </a:pPr>
            <a:endParaRPr lang="en-US" sz="2000" i="1" dirty="0"/>
          </a:p>
          <a:p>
            <a:pPr algn="ctr">
              <a:buNone/>
            </a:pPr>
            <a:endParaRPr lang="en-US" sz="2000" i="1" dirty="0"/>
          </a:p>
          <a:p>
            <a:pPr algn="ctr">
              <a:buNone/>
            </a:pPr>
            <a:endParaRPr lang="en-US" sz="2000" i="1" dirty="0"/>
          </a:p>
          <a:p>
            <a:pPr algn="ctr">
              <a:buNone/>
            </a:pPr>
            <a:endParaRPr lang="en-US" sz="2000" i="1" dirty="0"/>
          </a:p>
          <a:p>
            <a:pPr algn="ctr">
              <a:buNone/>
            </a:pPr>
            <a:endParaRPr lang="en-US" sz="2400" dirty="0"/>
          </a:p>
          <a:p>
            <a:pPr algn="ctr">
              <a:buNone/>
            </a:pPr>
            <a:endParaRPr lang="en-US" sz="2400" dirty="0"/>
          </a:p>
          <a:p>
            <a:pPr algn="ctr">
              <a:buNone/>
            </a:pPr>
            <a:r>
              <a:rPr lang="en-US" sz="2400" dirty="0"/>
              <a:t>This folder can be accessed for </a:t>
            </a:r>
            <a:r>
              <a:rPr lang="en-US" sz="2400" b="1" u="sng" dirty="0">
                <a:solidFill>
                  <a:srgbClr val="FF0000"/>
                </a:solidFill>
              </a:rPr>
              <a:t>30 days</a:t>
            </a:r>
            <a:r>
              <a:rPr lang="en-US" sz="2400" b="1" dirty="0">
                <a:solidFill>
                  <a:srgbClr val="FF0000"/>
                </a:solidFill>
              </a:rPr>
              <a:t> </a:t>
            </a:r>
            <a:r>
              <a:rPr lang="en-US" sz="2400" dirty="0"/>
              <a:t>from the session date.</a:t>
            </a:r>
            <a:endParaRPr lang="en-US" sz="2400" i="1" dirty="0"/>
          </a:p>
          <a:p>
            <a:pPr algn="ctr">
              <a:buNone/>
            </a:pPr>
            <a:r>
              <a:rPr lang="en-US" sz="2400" b="1" i="1" dirty="0"/>
              <a:t>Please download all files before the link expires.</a:t>
            </a:r>
          </a:p>
          <a:p>
            <a:pPr algn="ctr">
              <a:buNone/>
            </a:pPr>
            <a:endParaRPr lang="en-US" sz="2400" i="1" dirty="0"/>
          </a:p>
          <a:p>
            <a:pPr algn="ctr">
              <a:buNone/>
            </a:pPr>
            <a:endParaRPr lang="en-US" sz="2400" i="1" dirty="0"/>
          </a:p>
        </p:txBody>
      </p:sp>
      <p:sp>
        <p:nvSpPr>
          <p:cNvPr id="4" name="Slide Number Placeholder 3"/>
          <p:cNvSpPr>
            <a:spLocks noGrp="1"/>
          </p:cNvSpPr>
          <p:nvPr>
            <p:ph type="sldNum" sz="quarter" idx="12"/>
          </p:nvPr>
        </p:nvSpPr>
        <p:spPr/>
        <p:txBody>
          <a:bodyPr/>
          <a:lstStyle/>
          <a:p>
            <a:pPr defTabSz="457189" eaLnBrk="0" fontAlgn="base" hangingPunct="0">
              <a:spcBef>
                <a:spcPct val="0"/>
              </a:spcBef>
              <a:spcAft>
                <a:spcPct val="0"/>
              </a:spcAft>
              <a:defRPr/>
            </a:pPr>
            <a:fld id="{E443D2D3-79D4-425E-A51E-1C8F275C5E7B}" type="slidenum">
              <a:rPr lang="en-US">
                <a:solidFill>
                  <a:prstClr val="black">
                    <a:tint val="75000"/>
                  </a:prstClr>
                </a:solidFill>
                <a:latin typeface="Calibri"/>
              </a:rPr>
              <a:pPr defTabSz="457189" eaLnBrk="0" fontAlgn="base" hangingPunct="0">
                <a:spcBef>
                  <a:spcPct val="0"/>
                </a:spcBef>
                <a:spcAft>
                  <a:spcPct val="0"/>
                </a:spcAft>
                <a:defRPr/>
              </a:pPr>
              <a:t>3</a:t>
            </a:fld>
            <a:endParaRPr lang="en-US" dirty="0">
              <a:solidFill>
                <a:prstClr val="black">
                  <a:tint val="75000"/>
                </a:prstClr>
              </a:solidFill>
              <a:latin typeface="Calibri"/>
            </a:endParaRPr>
          </a:p>
        </p:txBody>
      </p:sp>
      <p:pic>
        <p:nvPicPr>
          <p:cNvPr id="5" name="Picture 4">
            <a:extLst>
              <a:ext uri="{FF2B5EF4-FFF2-40B4-BE49-F238E27FC236}">
                <a16:creationId xmlns:a16="http://schemas.microsoft.com/office/drawing/2014/main" id="{061060CC-96EE-7F98-F560-5EE175C66DE5}"/>
              </a:ext>
            </a:extLst>
          </p:cNvPr>
          <p:cNvPicPr>
            <a:picLocks noChangeAspect="1"/>
          </p:cNvPicPr>
          <p:nvPr/>
        </p:nvPicPr>
        <p:blipFill>
          <a:blip r:embed="rId4"/>
          <a:stretch>
            <a:fillRect/>
          </a:stretch>
        </p:blipFill>
        <p:spPr>
          <a:xfrm>
            <a:off x="3719244" y="2699533"/>
            <a:ext cx="1946953" cy="1946953"/>
          </a:xfrm>
          <a:prstGeom prst="rect">
            <a:avLst/>
          </a:prstGeom>
        </p:spPr>
      </p:pic>
    </p:spTree>
    <p:extLst>
      <p:ext uri="{BB962C8B-B14F-4D97-AF65-F5344CB8AC3E}">
        <p14:creationId xmlns:p14="http://schemas.microsoft.com/office/powerpoint/2010/main" val="2220519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685DE-8EB2-49BD-9AB7-508CAB52BF92}"/>
              </a:ext>
            </a:extLst>
          </p:cNvPr>
          <p:cNvSpPr>
            <a:spLocks noGrp="1"/>
          </p:cNvSpPr>
          <p:nvPr>
            <p:ph type="title"/>
          </p:nvPr>
        </p:nvSpPr>
        <p:spPr/>
        <p:txBody>
          <a:bodyPr/>
          <a:lstStyle/>
          <a:p>
            <a:r>
              <a:rPr lang="en-US" dirty="0"/>
              <a:t>S1790 (cont’d)</a:t>
            </a:r>
          </a:p>
        </p:txBody>
      </p:sp>
      <p:sp>
        <p:nvSpPr>
          <p:cNvPr id="3" name="Content Placeholder 2">
            <a:extLst>
              <a:ext uri="{FF2B5EF4-FFF2-40B4-BE49-F238E27FC236}">
                <a16:creationId xmlns:a16="http://schemas.microsoft.com/office/drawing/2014/main" id="{38A53129-4590-4207-87F1-FB71C9E994E4}"/>
              </a:ext>
            </a:extLst>
          </p:cNvPr>
          <p:cNvSpPr>
            <a:spLocks noGrp="1"/>
          </p:cNvSpPr>
          <p:nvPr>
            <p:ph idx="1"/>
          </p:nvPr>
        </p:nvSpPr>
        <p:spPr/>
        <p:txBody>
          <a:bodyPr>
            <a:normAutofit fontScale="70000" lnSpcReduction="20000"/>
          </a:bodyPr>
          <a:lstStyle/>
          <a:p>
            <a:r>
              <a:rPr lang="en-US" dirty="0"/>
              <a:t>District must keep written record of date, time and manner whenever district notifies parent or guardian about alleged HIB incident</a:t>
            </a:r>
          </a:p>
          <a:p>
            <a:r>
              <a:rPr lang="en-US" dirty="0"/>
              <a:t>Written reports of alleged HIB filed by staff member or contracted service provider shall be filed on a numbered form developed by NJDOE</a:t>
            </a:r>
          </a:p>
          <a:p>
            <a:r>
              <a:rPr lang="en-US" dirty="0"/>
              <a:t>NJDOE also required to develop form that students, parents or guardians may be able to use to report incidents confidentially</a:t>
            </a:r>
          </a:p>
          <a:p>
            <a:r>
              <a:rPr lang="en-US" dirty="0"/>
              <a:t>Form submitted promptly by principal to superintendent EVEN IF preliminary determination made not to do HIB investigation</a:t>
            </a:r>
          </a:p>
          <a:p>
            <a:pPr lvl="1"/>
            <a:r>
              <a:rPr lang="en-US" dirty="0"/>
              <a:t>Kept on file at school, NOT part of student record unless incident results in discipline for other reasons or otherwise required to be maintained (educationally relevant)</a:t>
            </a:r>
          </a:p>
          <a:p>
            <a:pPr lvl="1"/>
            <a:r>
              <a:rPr lang="en-US" dirty="0"/>
              <a:t>Must make forms available for online submission as part of anonymous reporting</a:t>
            </a:r>
          </a:p>
        </p:txBody>
      </p:sp>
      <p:sp>
        <p:nvSpPr>
          <p:cNvPr id="4" name="Slide Number Placeholder 3">
            <a:extLst>
              <a:ext uri="{FF2B5EF4-FFF2-40B4-BE49-F238E27FC236}">
                <a16:creationId xmlns:a16="http://schemas.microsoft.com/office/drawing/2014/main" id="{C9226A76-C614-46A7-8C1A-0DEE0A051169}"/>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30</a:t>
            </a:fld>
            <a:endParaRPr lang="en-US" dirty="0">
              <a:solidFill>
                <a:prstClr val="black">
                  <a:tint val="75000"/>
                </a:prstClr>
              </a:solidFill>
            </a:endParaRPr>
          </a:p>
        </p:txBody>
      </p:sp>
    </p:spTree>
    <p:extLst>
      <p:ext uri="{BB962C8B-B14F-4D97-AF65-F5344CB8AC3E}">
        <p14:creationId xmlns:p14="http://schemas.microsoft.com/office/powerpoint/2010/main" val="3524012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Footer Placeholder 5"/>
          <p:cNvSpPr txBox="1"/>
          <p:nvPr/>
        </p:nvSpPr>
        <p:spPr>
          <a:xfrm>
            <a:off x="1428750" y="5772150"/>
            <a:ext cx="6286500" cy="2308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lvl1pPr>
              <a:defRPr sz="1200" b="1">
                <a:solidFill>
                  <a:srgbClr val="FFFFFF"/>
                </a:solidFill>
                <a:latin typeface="Arial"/>
                <a:ea typeface="Arial"/>
                <a:cs typeface="Arial"/>
                <a:sym typeface="Arial"/>
              </a:defRPr>
            </a:lvl1pPr>
          </a:lstStyle>
          <a:p>
            <a:r>
              <a:rPr sz="900"/>
              <a:t>New Jersey School Boards Association – Serving Local Boards of Education Since 1914</a:t>
            </a:r>
          </a:p>
        </p:txBody>
      </p:sp>
      <p:sp>
        <p:nvSpPr>
          <p:cNvPr id="294" name="Rectangle 2"/>
          <p:cNvSpPr txBox="1">
            <a:spLocks noGrp="1"/>
          </p:cNvSpPr>
          <p:nvPr>
            <p:ph type="title"/>
          </p:nvPr>
        </p:nvSpPr>
        <p:spPr>
          <a:prstGeom prst="rect">
            <a:avLst/>
          </a:prstGeom>
        </p:spPr>
        <p:txBody>
          <a:bodyPr>
            <a:normAutofit/>
          </a:bodyPr>
          <a:lstStyle>
            <a:lvl1pPr algn="ctr">
              <a:defRPr sz="3600"/>
            </a:lvl1pPr>
          </a:lstStyle>
          <a:p>
            <a:r>
              <a:rPr lang="en-US" sz="4000" dirty="0"/>
              <a:t>S1790 (cont’d)</a:t>
            </a:r>
            <a:endParaRPr sz="4000" dirty="0">
              <a:latin typeface="Calibri" panose="020F0502020204030204" pitchFamily="34" charset="0"/>
              <a:cs typeface="Calibri" panose="020F0502020204030204" pitchFamily="34" charset="0"/>
            </a:endParaRPr>
          </a:p>
        </p:txBody>
      </p:sp>
      <p:sp>
        <p:nvSpPr>
          <p:cNvPr id="295" name="Rectangle 3"/>
          <p:cNvSpPr txBox="1">
            <a:spLocks noGrp="1"/>
          </p:cNvSpPr>
          <p:nvPr>
            <p:ph idx="1"/>
          </p:nvPr>
        </p:nvSpPr>
        <p:spPr>
          <a:prstGeom prst="rect">
            <a:avLst/>
          </a:prstGeom>
        </p:spPr>
        <p:txBody>
          <a:bodyPr>
            <a:normAutofit/>
          </a:bodyPr>
          <a:lstStyle/>
          <a:p>
            <a:pPr>
              <a:lnSpc>
                <a:spcPct val="107000"/>
              </a:lnSpc>
              <a:spcBef>
                <a:spcPts val="1200"/>
              </a:spcBef>
              <a:spcAft>
                <a:spcPts val="1200"/>
              </a:spcAft>
            </a:pPr>
            <a:r>
              <a:rPr lang="en-US" sz="2400" b="1" dirty="0"/>
              <a:t>Redacted copy of the form </a:t>
            </a:r>
            <a:r>
              <a:rPr lang="en-US" sz="2400" dirty="0"/>
              <a:t>that removes all student identification information shall be </a:t>
            </a:r>
            <a:r>
              <a:rPr lang="en-US" sz="2400" b="1" dirty="0"/>
              <a:t>confidentially shared with the BOE </a:t>
            </a:r>
            <a:r>
              <a:rPr lang="en-US" sz="2400" dirty="0"/>
              <a:t>after the conclusion of the investigation, </a:t>
            </a:r>
            <a:r>
              <a:rPr lang="en-US" sz="2400" b="1" dirty="0"/>
              <a:t>if a hearing before the BOE is requested by a parent or guardian. </a:t>
            </a:r>
          </a:p>
          <a:p>
            <a:pPr lvl="1">
              <a:lnSpc>
                <a:spcPct val="107000"/>
              </a:lnSpc>
              <a:spcBef>
                <a:spcPts val="1200"/>
              </a:spcBef>
              <a:spcAft>
                <a:spcPts val="1200"/>
              </a:spcAft>
            </a:pPr>
            <a:r>
              <a:rPr lang="en-US" sz="2000" dirty="0">
                <a:ea typeface="Calibri" panose="020F0502020204030204" pitchFamily="34" charset="0"/>
                <a:cs typeface="Times New Roman" panose="02020603050405020304" pitchFamily="18" charset="0"/>
              </a:rPr>
              <a:t>Clarifies that Incident Report Form must be shared with BOE if hearing is requested AND must be redacted </a:t>
            </a:r>
            <a:endParaRPr lang="en-US" sz="2000" dirty="0">
              <a:effectLst/>
              <a:ea typeface="Calibri" panose="020F0502020204030204" pitchFamily="34" charset="0"/>
              <a:cs typeface="Times New Roman" panose="02020603050405020304" pitchFamily="18" charset="0"/>
            </a:endParaRPr>
          </a:p>
          <a:p>
            <a:pPr>
              <a:lnSpc>
                <a:spcPct val="107000"/>
              </a:lnSpc>
              <a:spcBef>
                <a:spcPts val="1200"/>
              </a:spcBef>
              <a:spcAft>
                <a:spcPts val="1200"/>
              </a:spcAft>
            </a:pPr>
            <a:r>
              <a:rPr lang="en-US" sz="2400" dirty="0"/>
              <a:t>School district shall provide means for parent or guardian to complete an </a:t>
            </a:r>
            <a:r>
              <a:rPr lang="en-US" sz="2400" b="1" dirty="0"/>
              <a:t>online numbered form developed by the NJDOE to confidentially report </a:t>
            </a:r>
            <a:r>
              <a:rPr lang="en-US" sz="2400" dirty="0"/>
              <a:t>an HIB incident. </a:t>
            </a:r>
          </a:p>
        </p:txBody>
      </p:sp>
      <p:sp>
        <p:nvSpPr>
          <p:cNvPr id="299" name="Slide Number"/>
          <p:cNvSpPr txBox="1">
            <a:spLocks noGrp="1"/>
          </p:cNvSpPr>
          <p:nvPr>
            <p:ph type="sldNum" sz="quarter" idx="12"/>
          </p:nvPr>
        </p:nvSpPr>
        <p:spPr>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fld id="{86CB4B4D-7CA3-9044-876B-883B54F8677D}" type="slidenum">
              <a:rPr lang="en-US" smtClean="0"/>
              <a:pPr/>
              <a:t>31</a:t>
            </a:fld>
            <a:endParaRPr/>
          </a:p>
        </p:txBody>
      </p:sp>
    </p:spTree>
    <p:extLst>
      <p:ext uri="{BB962C8B-B14F-4D97-AF65-F5344CB8AC3E}">
        <p14:creationId xmlns:p14="http://schemas.microsoft.com/office/powerpoint/2010/main" val="749074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8AD68-BB62-6CFC-CA4B-DE844A10BF7D}"/>
              </a:ext>
            </a:extLst>
          </p:cNvPr>
          <p:cNvSpPr>
            <a:spLocks noGrp="1"/>
          </p:cNvSpPr>
          <p:nvPr>
            <p:ph type="title"/>
          </p:nvPr>
        </p:nvSpPr>
        <p:spPr/>
        <p:txBody>
          <a:bodyPr/>
          <a:lstStyle/>
          <a:p>
            <a:r>
              <a:rPr lang="en-US" dirty="0"/>
              <a:t>Other Legislation Impacting HIB</a:t>
            </a:r>
          </a:p>
        </p:txBody>
      </p:sp>
      <p:sp>
        <p:nvSpPr>
          <p:cNvPr id="3" name="Content Placeholder 2">
            <a:extLst>
              <a:ext uri="{FF2B5EF4-FFF2-40B4-BE49-F238E27FC236}">
                <a16:creationId xmlns:a16="http://schemas.microsoft.com/office/drawing/2014/main" id="{2B87FD48-BB66-A637-1B95-6EC472382012}"/>
              </a:ext>
            </a:extLst>
          </p:cNvPr>
          <p:cNvSpPr>
            <a:spLocks noGrp="1"/>
          </p:cNvSpPr>
          <p:nvPr>
            <p:ph idx="1"/>
          </p:nvPr>
        </p:nvSpPr>
        <p:spPr>
          <a:xfrm>
            <a:off x="457200" y="2286000"/>
            <a:ext cx="8229600" cy="3840163"/>
          </a:xfrm>
        </p:spPr>
        <p:txBody>
          <a:bodyPr/>
          <a:lstStyle/>
          <a:p>
            <a:r>
              <a:rPr lang="en-US" dirty="0"/>
              <a:t>Report Card, demographic data tracking</a:t>
            </a:r>
          </a:p>
          <a:p>
            <a:r>
              <a:rPr lang="en-US" dirty="0"/>
              <a:t>Student Suspension</a:t>
            </a:r>
          </a:p>
          <a:p>
            <a:r>
              <a:rPr lang="en-US" dirty="0"/>
              <a:t>Student Surveys</a:t>
            </a:r>
          </a:p>
          <a:p>
            <a:r>
              <a:rPr lang="en-US" dirty="0"/>
              <a:t>Curriculum Mandates</a:t>
            </a:r>
          </a:p>
          <a:p>
            <a:endParaRPr lang="en-US" dirty="0"/>
          </a:p>
        </p:txBody>
      </p:sp>
      <p:sp>
        <p:nvSpPr>
          <p:cNvPr id="4" name="Slide Number Placeholder 3">
            <a:extLst>
              <a:ext uri="{FF2B5EF4-FFF2-40B4-BE49-F238E27FC236}">
                <a16:creationId xmlns:a16="http://schemas.microsoft.com/office/drawing/2014/main" id="{A03251D1-C7FB-DCFC-D9A7-8CF586DC653B}"/>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32</a:t>
            </a:fld>
            <a:endParaRPr lang="en-US" dirty="0">
              <a:solidFill>
                <a:prstClr val="black">
                  <a:tint val="75000"/>
                </a:prstClr>
              </a:solidFill>
            </a:endParaRPr>
          </a:p>
        </p:txBody>
      </p:sp>
    </p:spTree>
    <p:extLst>
      <p:ext uri="{BB962C8B-B14F-4D97-AF65-F5344CB8AC3E}">
        <p14:creationId xmlns:p14="http://schemas.microsoft.com/office/powerpoint/2010/main" val="1169622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3DA5F-D8F8-4A29-A401-7512417E291C}"/>
              </a:ext>
            </a:extLst>
          </p:cNvPr>
          <p:cNvSpPr>
            <a:spLocks noGrp="1"/>
          </p:cNvSpPr>
          <p:nvPr>
            <p:ph type="title"/>
          </p:nvPr>
        </p:nvSpPr>
        <p:spPr/>
        <p:txBody>
          <a:bodyPr>
            <a:normAutofit fontScale="90000"/>
          </a:bodyPr>
          <a:lstStyle/>
          <a:p>
            <a:r>
              <a:rPr lang="en-US" dirty="0"/>
              <a:t>New Legislation – Reporting Discipline Data on School District Website</a:t>
            </a:r>
          </a:p>
        </p:txBody>
      </p:sp>
      <p:sp>
        <p:nvSpPr>
          <p:cNvPr id="3" name="Content Placeholder 2">
            <a:extLst>
              <a:ext uri="{FF2B5EF4-FFF2-40B4-BE49-F238E27FC236}">
                <a16:creationId xmlns:a16="http://schemas.microsoft.com/office/drawing/2014/main" id="{BBD4513E-FF49-4C6D-9F5F-DE57878A1B97}"/>
              </a:ext>
            </a:extLst>
          </p:cNvPr>
          <p:cNvSpPr>
            <a:spLocks noGrp="1"/>
          </p:cNvSpPr>
          <p:nvPr>
            <p:ph idx="1"/>
          </p:nvPr>
        </p:nvSpPr>
        <p:spPr/>
        <p:txBody>
          <a:bodyPr>
            <a:normAutofit fontScale="92500" lnSpcReduction="20000"/>
          </a:bodyPr>
          <a:lstStyle/>
          <a:p>
            <a:r>
              <a:rPr lang="en-US" b="1" dirty="0"/>
              <a:t>P.L. 2021, c.387 </a:t>
            </a:r>
            <a:r>
              <a:rPr lang="en-US" dirty="0"/>
              <a:t>– Requires School Report Card to include information on the number, percentages, and demographics of students who receive one or more suspensions, </a:t>
            </a:r>
            <a:r>
              <a:rPr lang="en-US" b="1" dirty="0"/>
              <a:t>or are subject to physical restraint or seclusion techniques</a:t>
            </a:r>
            <a:r>
              <a:rPr lang="en-US" dirty="0"/>
              <a:t>, or who were reported to or arrested by law enforcement pursuant to the MOA between Education and Law Enforcement.</a:t>
            </a:r>
          </a:p>
          <a:p>
            <a:r>
              <a:rPr lang="en-US" i="1" dirty="0"/>
              <a:t>Note Comprehensive Equity Plan for 2022-25 must be in place prior to July 1, 2023 </a:t>
            </a:r>
            <a:r>
              <a:rPr lang="en-US" b="1" i="1" u="sng" dirty="0"/>
              <a:t>if</a:t>
            </a:r>
            <a:r>
              <a:rPr lang="en-US" i="1" dirty="0"/>
              <a:t> district took option of extending CEP by 1 year</a:t>
            </a:r>
          </a:p>
        </p:txBody>
      </p:sp>
      <p:sp>
        <p:nvSpPr>
          <p:cNvPr id="5" name="Slide Number Placeholder 4">
            <a:extLst>
              <a:ext uri="{FF2B5EF4-FFF2-40B4-BE49-F238E27FC236}">
                <a16:creationId xmlns:a16="http://schemas.microsoft.com/office/drawing/2014/main" id="{6A18B7A3-AA62-4E63-843E-06BE47A19F8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33</a:t>
            </a:fld>
            <a:endParaRPr lang="en-US" dirty="0">
              <a:solidFill>
                <a:prstClr val="black">
                  <a:tint val="75000"/>
                </a:prstClr>
              </a:solidFill>
            </a:endParaRPr>
          </a:p>
        </p:txBody>
      </p:sp>
    </p:spTree>
    <p:extLst>
      <p:ext uri="{BB962C8B-B14F-4D97-AF65-F5344CB8AC3E}">
        <p14:creationId xmlns:p14="http://schemas.microsoft.com/office/powerpoint/2010/main" val="988630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buClr>
                <a:srgbClr val="3868D4"/>
              </a:buClr>
              <a:buSzPts val="3959"/>
            </a:pPr>
            <a:r>
              <a:rPr lang="en-US" sz="4000" dirty="0">
                <a:solidFill>
                  <a:schemeClr val="tx1"/>
                </a:solidFill>
              </a:rPr>
              <a:t>New Legislation </a:t>
            </a:r>
            <a:r>
              <a:rPr lang="en-US" sz="4000" dirty="0"/>
              <a:t>– Student Suspension</a:t>
            </a:r>
            <a:endParaRPr sz="4000" u="sng" dirty="0">
              <a:solidFill>
                <a:schemeClr val="tx1"/>
              </a:solidFill>
            </a:endParaRPr>
          </a:p>
        </p:txBody>
      </p:sp>
      <p:sp>
        <p:nvSpPr>
          <p:cNvPr id="126" name="Google Shape;126;p21"/>
          <p:cNvSpPr txBox="1">
            <a:spLocks noGrp="1"/>
          </p:cNvSpPr>
          <p:nvPr>
            <p:ph idx="1"/>
          </p:nvPr>
        </p:nvSpPr>
        <p:spPr>
          <a:xfrm>
            <a:off x="457200" y="1524000"/>
            <a:ext cx="8229600" cy="4525963"/>
          </a:xfrm>
          <a:prstGeom prst="rect">
            <a:avLst/>
          </a:prstGeom>
          <a:noFill/>
          <a:ln>
            <a:noFill/>
          </a:ln>
        </p:spPr>
        <p:txBody>
          <a:bodyPr spcFirstLastPara="1" wrap="square" lIns="91425" tIns="45700" rIns="91425" bIns="45700" anchor="t" anchorCtr="0">
            <a:noAutofit/>
          </a:bodyPr>
          <a:lstStyle/>
          <a:p>
            <a:r>
              <a:rPr lang="en-US" sz="2600" b="1" dirty="0">
                <a:solidFill>
                  <a:srgbClr val="3B8EDE"/>
                </a:solidFill>
              </a:rPr>
              <a:t>P.L. 2019, c. 479 (1/21/2020) </a:t>
            </a:r>
            <a:r>
              <a:rPr lang="en-US" sz="2600" dirty="0"/>
              <a:t>- Requires principal convened meeting between student and appropriate </a:t>
            </a:r>
            <a:r>
              <a:rPr lang="en-US" sz="2600" b="1" dirty="0"/>
              <a:t>school personnel </a:t>
            </a:r>
            <a:r>
              <a:rPr lang="en-US" sz="2600" dirty="0"/>
              <a:t>after multiple suspensions or proposed expulsion from public school to identify behavior or health difficulties. Effective immediately.</a:t>
            </a:r>
          </a:p>
          <a:p>
            <a:pPr lvl="1"/>
            <a:r>
              <a:rPr lang="en-US" sz="2600" b="1" dirty="0"/>
              <a:t>Personnel</a:t>
            </a:r>
            <a:r>
              <a:rPr lang="en-US" sz="2600" dirty="0"/>
              <a:t> - school psychologist, school counselor, school social worker, student assistance coordinator, or member of the school’s intervention and referral services team.</a:t>
            </a:r>
          </a:p>
          <a:p>
            <a:pPr lvl="1"/>
            <a:r>
              <a:rPr lang="en-US" sz="2600" dirty="0"/>
              <a:t>Principal may convene meeting after first suspension if deemed appropriate.</a:t>
            </a:r>
          </a:p>
          <a:p>
            <a:endParaRPr lang="en-US" sz="2800" dirty="0"/>
          </a:p>
          <a:p>
            <a:endParaRPr lang="en-US" sz="2800" dirty="0"/>
          </a:p>
          <a:p>
            <a:endParaRPr lang="en-US" sz="2800" b="1" dirty="0"/>
          </a:p>
        </p:txBody>
      </p:sp>
      <p:sp>
        <p:nvSpPr>
          <p:cNvPr id="2" name="Slide Number Placeholder 1">
            <a:extLst>
              <a:ext uri="{FF2B5EF4-FFF2-40B4-BE49-F238E27FC236}">
                <a16:creationId xmlns:a16="http://schemas.microsoft.com/office/drawing/2014/main" id="{0B612D88-78E3-42E8-BE8B-6A82330AB548}"/>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34</a:t>
            </a:fld>
            <a:endParaRPr lang="en-US" dirty="0">
              <a:solidFill>
                <a:prstClr val="black">
                  <a:tint val="75000"/>
                </a:prstClr>
              </a:solidFill>
            </a:endParaRPr>
          </a:p>
        </p:txBody>
      </p:sp>
    </p:spTree>
    <p:extLst>
      <p:ext uri="{BB962C8B-B14F-4D97-AF65-F5344CB8AC3E}">
        <p14:creationId xmlns:p14="http://schemas.microsoft.com/office/powerpoint/2010/main" val="2412546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buClr>
                <a:srgbClr val="3868D4"/>
              </a:buClr>
              <a:buSzPts val="3959"/>
            </a:pPr>
            <a:r>
              <a:rPr lang="en-US" sz="4000" dirty="0">
                <a:solidFill>
                  <a:schemeClr val="tx1"/>
                </a:solidFill>
              </a:rPr>
              <a:t>New Legislation – Student Suspension</a:t>
            </a:r>
            <a:endParaRPr sz="4000" u="sng" dirty="0">
              <a:solidFill>
                <a:schemeClr val="tx1"/>
              </a:solidFill>
            </a:endParaRPr>
          </a:p>
        </p:txBody>
      </p:sp>
      <p:sp>
        <p:nvSpPr>
          <p:cNvPr id="126" name="Google Shape;126;p2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114300" indent="0" algn="ctr">
              <a:buNone/>
            </a:pPr>
            <a:r>
              <a:rPr lang="en-US" sz="2600" b="1" dirty="0">
                <a:solidFill>
                  <a:srgbClr val="3B8EDE"/>
                </a:solidFill>
              </a:rPr>
              <a:t>P.L. 2019, c. 479 (1/21/2020) </a:t>
            </a:r>
            <a:endParaRPr lang="en-US" sz="2600" dirty="0">
              <a:solidFill>
                <a:srgbClr val="3B8EDE"/>
              </a:solidFill>
            </a:endParaRPr>
          </a:p>
          <a:p>
            <a:r>
              <a:rPr lang="en-US" sz="2600" dirty="0"/>
              <a:t>Purpose of the meeting shall be to identify any behavior or health difficulties experienced by the student and, where appropriate, to provide supportive interventions or referrals to school or community resources that may assist the student in addressing the identified difficulties.</a:t>
            </a:r>
          </a:p>
          <a:p>
            <a:r>
              <a:rPr lang="en-US" sz="2600" dirty="0"/>
              <a:t>Requirements DNA to removal from regular education program pursuant to Zero Tolerance for Guns Act or other instance in which the safety and security of other students or school staff requires the student’s immediate removal. </a:t>
            </a:r>
            <a:endParaRPr lang="en-US" sz="2600" b="1" dirty="0"/>
          </a:p>
        </p:txBody>
      </p:sp>
      <p:sp>
        <p:nvSpPr>
          <p:cNvPr id="2" name="Slide Number Placeholder 1">
            <a:extLst>
              <a:ext uri="{FF2B5EF4-FFF2-40B4-BE49-F238E27FC236}">
                <a16:creationId xmlns:a16="http://schemas.microsoft.com/office/drawing/2014/main" id="{4C1731D7-4AE5-4479-B7A3-9656AD4F45D7}"/>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35</a:t>
            </a:fld>
            <a:endParaRPr lang="en-US" dirty="0">
              <a:solidFill>
                <a:prstClr val="black">
                  <a:tint val="75000"/>
                </a:prstClr>
              </a:solidFill>
            </a:endParaRPr>
          </a:p>
        </p:txBody>
      </p:sp>
    </p:spTree>
    <p:extLst>
      <p:ext uri="{BB962C8B-B14F-4D97-AF65-F5344CB8AC3E}">
        <p14:creationId xmlns:p14="http://schemas.microsoft.com/office/powerpoint/2010/main" val="595909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40675"/>
            <a:ext cx="8229600" cy="4285494"/>
          </a:xfrm>
        </p:spPr>
        <p:txBody>
          <a:bodyPr>
            <a:normAutofit/>
          </a:bodyPr>
          <a:lstStyle/>
          <a:p>
            <a:r>
              <a:rPr lang="en-US" dirty="0"/>
              <a:t>Develop, foster, and maintain a positive school climate by focusing on the ongoing, systemic processes and practices in the school and to address school climate issues such as harassment, intimidation, or bullying</a:t>
            </a:r>
          </a:p>
          <a:p>
            <a:pPr marL="0" indent="0">
              <a:buNone/>
            </a:pPr>
            <a:endParaRPr lang="en-US" dirty="0"/>
          </a:p>
        </p:txBody>
      </p:sp>
      <p:sp>
        <p:nvSpPr>
          <p:cNvPr id="3" name="Title 2"/>
          <p:cNvSpPr>
            <a:spLocks noGrp="1"/>
          </p:cNvSpPr>
          <p:nvPr>
            <p:ph type="title"/>
          </p:nvPr>
        </p:nvSpPr>
        <p:spPr/>
        <p:txBody>
          <a:bodyPr>
            <a:normAutofit/>
          </a:bodyPr>
          <a:lstStyle/>
          <a:p>
            <a:r>
              <a:rPr lang="en-US" dirty="0"/>
              <a:t>Role of School Safety/Climate Team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1) receive any complaints of harassment, intimidation, or bullying of students that have been reported to the principal;</a:t>
            </a:r>
          </a:p>
          <a:p>
            <a:r>
              <a:rPr lang="en-US" dirty="0"/>
              <a:t>2) receive copies of any report prepared after an investigation of an incident of harassment, intimidation, or bullying;</a:t>
            </a:r>
          </a:p>
          <a:p>
            <a:r>
              <a:rPr lang="en-US" dirty="0"/>
              <a:t>3) identify and address patterns of harassment, intimidation, or bullying of students in the school;</a:t>
            </a:r>
          </a:p>
          <a:p>
            <a:r>
              <a:rPr lang="en-US" dirty="0"/>
              <a:t>4) review and strengthen school climate and the policies of the school in order to prevent and address harassment, intimidation, or bullying of students;</a:t>
            </a:r>
          </a:p>
          <a:p>
            <a:endParaRPr lang="en-US" dirty="0"/>
          </a:p>
        </p:txBody>
      </p:sp>
      <p:sp>
        <p:nvSpPr>
          <p:cNvPr id="3" name="Title 2"/>
          <p:cNvSpPr>
            <a:spLocks noGrp="1"/>
          </p:cNvSpPr>
          <p:nvPr>
            <p:ph type="title"/>
          </p:nvPr>
        </p:nvSpPr>
        <p:spPr/>
        <p:txBody>
          <a:bodyPr/>
          <a:lstStyle/>
          <a:p>
            <a:r>
              <a:rPr lang="en-US" dirty="0"/>
              <a:t>Role of SST (Continued)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5) educate the community, including students, teachers, administrative staff, and parents, to prevent and address harassment, intimidation, or bullying of students;</a:t>
            </a:r>
          </a:p>
          <a:p>
            <a:r>
              <a:rPr lang="en-US" dirty="0"/>
              <a:t>6) participate in the training required pursuant to the provisions of P.L.2002, c.83 (C.18A:37-13 et seq.) and other training which the principal or the district anti-bullying coordinator may request;</a:t>
            </a:r>
          </a:p>
          <a:p>
            <a:r>
              <a:rPr lang="en-US" dirty="0"/>
              <a:t>7) collaborate with the district anti-bullying coordinator in the collection of district-wide data and in the development of district policies to prevent and address harassment, intimidation, or bullying of students; and</a:t>
            </a:r>
          </a:p>
          <a:p>
            <a:r>
              <a:rPr lang="en-US" dirty="0"/>
              <a:t>8) execute such other duties related to harassment, intimidation, and bullying as requested by the principal or district anti-bullying coordinator.</a:t>
            </a:r>
          </a:p>
          <a:p>
            <a:endParaRPr lang="en-US" dirty="0"/>
          </a:p>
        </p:txBody>
      </p:sp>
      <p:sp>
        <p:nvSpPr>
          <p:cNvPr id="3" name="Title 2"/>
          <p:cNvSpPr>
            <a:spLocks noGrp="1"/>
          </p:cNvSpPr>
          <p:nvPr>
            <p:ph type="title"/>
          </p:nvPr>
        </p:nvSpPr>
        <p:spPr/>
        <p:txBody>
          <a:bodyPr/>
          <a:lstStyle/>
          <a:p>
            <a:r>
              <a:rPr lang="en-US" dirty="0"/>
              <a:t>Role of SST (cont’d)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Lgbtq</a:t>
            </a:r>
            <a:r>
              <a:rPr lang="en-US" dirty="0"/>
              <a:t> students and free speech issues</a:t>
            </a:r>
          </a:p>
        </p:txBody>
      </p:sp>
    </p:spTree>
    <p:extLst>
      <p:ext uri="{BB962C8B-B14F-4D97-AF65-F5344CB8AC3E}">
        <p14:creationId xmlns:p14="http://schemas.microsoft.com/office/powerpoint/2010/main" val="2069271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a:t>Overview</a:t>
            </a:r>
          </a:p>
        </p:txBody>
      </p:sp>
      <p:sp>
        <p:nvSpPr>
          <p:cNvPr id="3" name="Content Placeholder 2"/>
          <p:cNvSpPr>
            <a:spLocks noGrp="1"/>
          </p:cNvSpPr>
          <p:nvPr>
            <p:ph idx="1"/>
          </p:nvPr>
        </p:nvSpPr>
        <p:spPr>
          <a:xfrm>
            <a:off x="457200" y="1148671"/>
            <a:ext cx="8229600" cy="5347132"/>
          </a:xfrm>
        </p:spPr>
        <p:txBody>
          <a:bodyPr>
            <a:normAutofit fontScale="92500" lnSpcReduction="10000"/>
          </a:bodyPr>
          <a:lstStyle/>
          <a:p>
            <a:r>
              <a:rPr lang="en-US" dirty="0"/>
              <a:t>HIB Definition and Laws</a:t>
            </a:r>
          </a:p>
          <a:p>
            <a:pPr lvl="1"/>
            <a:r>
              <a:rPr lang="en-US" dirty="0"/>
              <a:t>Bullying v. Conflict</a:t>
            </a:r>
          </a:p>
          <a:p>
            <a:pPr lvl="1"/>
            <a:r>
              <a:rPr lang="en-US" dirty="0"/>
              <a:t>School Safety/Climate Team</a:t>
            </a:r>
          </a:p>
          <a:p>
            <a:pPr lvl="1"/>
            <a:r>
              <a:rPr lang="en-US" dirty="0"/>
              <a:t>Legislative Update</a:t>
            </a:r>
          </a:p>
          <a:p>
            <a:r>
              <a:rPr lang="en-US" dirty="0"/>
              <a:t>Scenarios</a:t>
            </a:r>
          </a:p>
          <a:p>
            <a:r>
              <a:rPr lang="en-US" dirty="0"/>
              <a:t>LGBTQ Students and Free Speech Issues</a:t>
            </a:r>
          </a:p>
          <a:p>
            <a:r>
              <a:rPr lang="en-US" dirty="0"/>
              <a:t>Scenarios</a:t>
            </a:r>
          </a:p>
          <a:p>
            <a:r>
              <a:rPr lang="en-US" dirty="0"/>
              <a:t>Receiving Allegations and Launching an HIB Investigation</a:t>
            </a:r>
          </a:p>
          <a:p>
            <a:r>
              <a:rPr lang="en-US" dirty="0"/>
              <a:t>Investigations and HIB Reports</a:t>
            </a:r>
          </a:p>
          <a:p>
            <a:r>
              <a:rPr lang="en-US" dirty="0"/>
              <a:t>Case Law</a:t>
            </a:r>
          </a:p>
          <a:p>
            <a:endParaRPr lang="en-US" dirty="0"/>
          </a:p>
        </p:txBody>
      </p:sp>
      <p:sp>
        <p:nvSpPr>
          <p:cNvPr id="4" name="Slide Number Placeholder 3">
            <a:extLst>
              <a:ext uri="{FF2B5EF4-FFF2-40B4-BE49-F238E27FC236}">
                <a16:creationId xmlns:a16="http://schemas.microsoft.com/office/drawing/2014/main" id="{9298EC9B-21F7-4495-B083-A19ECFB03AE3}"/>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a:t>
            </a:fld>
            <a:endParaRPr lang="en-US" dirty="0">
              <a:solidFill>
                <a:prstClr val="black">
                  <a:tint val="75000"/>
                </a:prst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2D747-D494-4022-87C5-38BF2EB3B435}"/>
              </a:ext>
            </a:extLst>
          </p:cNvPr>
          <p:cNvSpPr>
            <a:spLocks noGrp="1"/>
          </p:cNvSpPr>
          <p:nvPr>
            <p:ph type="title"/>
          </p:nvPr>
        </p:nvSpPr>
        <p:spPr/>
        <p:txBody>
          <a:bodyPr/>
          <a:lstStyle/>
          <a:p>
            <a:r>
              <a:rPr lang="en-US" dirty="0"/>
              <a:t>Cases Dealing with LGBTQ+ Status</a:t>
            </a:r>
          </a:p>
        </p:txBody>
      </p:sp>
      <p:sp>
        <p:nvSpPr>
          <p:cNvPr id="3" name="Content Placeholder 2">
            <a:extLst>
              <a:ext uri="{FF2B5EF4-FFF2-40B4-BE49-F238E27FC236}">
                <a16:creationId xmlns:a16="http://schemas.microsoft.com/office/drawing/2014/main" id="{E97B900D-FE34-4268-8A7E-4C3832720B85}"/>
              </a:ext>
            </a:extLst>
          </p:cNvPr>
          <p:cNvSpPr>
            <a:spLocks noGrp="1"/>
          </p:cNvSpPr>
          <p:nvPr>
            <p:ph idx="1"/>
          </p:nvPr>
        </p:nvSpPr>
        <p:spPr/>
        <p:txBody>
          <a:bodyPr/>
          <a:lstStyle/>
          <a:p>
            <a:r>
              <a:rPr lang="en-US" dirty="0"/>
              <a:t>Greater likelihood to be target for HIB</a:t>
            </a:r>
          </a:p>
          <a:p>
            <a:r>
              <a:rPr lang="en-US" dirty="0"/>
              <a:t>Issue complicated by need to avoid potential “outing” of student to parents, others</a:t>
            </a:r>
          </a:p>
          <a:p>
            <a:r>
              <a:rPr lang="en-US" dirty="0"/>
              <a:t>Need to address aggressors who claim First Amendment right to express religious views</a:t>
            </a:r>
          </a:p>
        </p:txBody>
      </p:sp>
      <p:sp>
        <p:nvSpPr>
          <p:cNvPr id="4" name="Slide Number Placeholder 3">
            <a:extLst>
              <a:ext uri="{FF2B5EF4-FFF2-40B4-BE49-F238E27FC236}">
                <a16:creationId xmlns:a16="http://schemas.microsoft.com/office/drawing/2014/main" id="{7A6AB0CC-B5E7-46AB-A77D-16F140D8C56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40</a:t>
            </a:fld>
            <a:endParaRPr lang="en-US" dirty="0">
              <a:solidFill>
                <a:prstClr val="black">
                  <a:tint val="75000"/>
                </a:prstClr>
              </a:solidFill>
            </a:endParaRPr>
          </a:p>
        </p:txBody>
      </p:sp>
    </p:spTree>
    <p:extLst>
      <p:ext uri="{BB962C8B-B14F-4D97-AF65-F5344CB8AC3E}">
        <p14:creationId xmlns:p14="http://schemas.microsoft.com/office/powerpoint/2010/main" val="3298768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84D9-19BF-4516-8776-0B1BD535D337}"/>
              </a:ext>
            </a:extLst>
          </p:cNvPr>
          <p:cNvSpPr>
            <a:spLocks noGrp="1"/>
          </p:cNvSpPr>
          <p:nvPr>
            <p:ph type="title"/>
          </p:nvPr>
        </p:nvSpPr>
        <p:spPr/>
        <p:txBody>
          <a:bodyPr/>
          <a:lstStyle/>
          <a:p>
            <a:r>
              <a:rPr lang="en-US" dirty="0"/>
              <a:t>Landmark NJ Supreme Court Case</a:t>
            </a:r>
          </a:p>
        </p:txBody>
      </p:sp>
      <p:sp>
        <p:nvSpPr>
          <p:cNvPr id="3" name="Content Placeholder 2">
            <a:extLst>
              <a:ext uri="{FF2B5EF4-FFF2-40B4-BE49-F238E27FC236}">
                <a16:creationId xmlns:a16="http://schemas.microsoft.com/office/drawing/2014/main" id="{E672536B-FD30-4FD1-B1DE-22EA54D4B845}"/>
              </a:ext>
            </a:extLst>
          </p:cNvPr>
          <p:cNvSpPr>
            <a:spLocks noGrp="1"/>
          </p:cNvSpPr>
          <p:nvPr>
            <p:ph idx="1"/>
          </p:nvPr>
        </p:nvSpPr>
        <p:spPr/>
        <p:txBody>
          <a:bodyPr>
            <a:normAutofit fontScale="85000" lnSpcReduction="20000"/>
          </a:bodyPr>
          <a:lstStyle/>
          <a:p>
            <a:r>
              <a:rPr lang="en-US" u="sng" dirty="0"/>
              <a:t>L.W. v. Toms River case </a:t>
            </a:r>
            <a:r>
              <a:rPr lang="en-US" dirty="0"/>
              <a:t>– NJ Supreme Court made clear that NJLAD protects students as well as staff.  Case involved student bullied over several years as student moved from elementary school, to middle school, to high school, due to perceived sexual orientation. District held liable for failure to take measures </a:t>
            </a:r>
            <a:r>
              <a:rPr lang="en-US" b="1" dirty="0"/>
              <a:t>reasonably calculated to end the harassment when it knew or should have known of the harassment</a:t>
            </a:r>
            <a:r>
              <a:rPr lang="en-US" dirty="0"/>
              <a:t>.</a:t>
            </a:r>
          </a:p>
          <a:p>
            <a:endParaRPr lang="en-US" dirty="0"/>
          </a:p>
          <a:p>
            <a:r>
              <a:rPr lang="en-US" dirty="0"/>
              <a:t>Note that plaintiff does not have to prove INTENTIONAL discrimination or even deliberate indifference.</a:t>
            </a:r>
          </a:p>
        </p:txBody>
      </p:sp>
      <p:sp>
        <p:nvSpPr>
          <p:cNvPr id="4" name="Slide Number Placeholder 3">
            <a:extLst>
              <a:ext uri="{FF2B5EF4-FFF2-40B4-BE49-F238E27FC236}">
                <a16:creationId xmlns:a16="http://schemas.microsoft.com/office/drawing/2014/main" id="{308D481E-C631-4833-9F15-3DFD0E79DC7E}"/>
              </a:ext>
            </a:extLst>
          </p:cNvPr>
          <p:cNvSpPr>
            <a:spLocks noGrp="1"/>
          </p:cNvSpPr>
          <p:nvPr>
            <p:ph type="sldNum" sz="quarter" idx="12"/>
          </p:nvPr>
        </p:nvSpPr>
        <p:spPr/>
        <p:txBody>
          <a:bodyPr/>
          <a:lstStyle/>
          <a:p>
            <a:fld id="{28B879BA-DDCD-46FE-B6EE-109284A3169F}" type="slidenum">
              <a:rPr lang="en-US" smtClean="0"/>
              <a:pPr/>
              <a:t>41</a:t>
            </a:fld>
            <a:endParaRPr lang="en-US" dirty="0"/>
          </a:p>
        </p:txBody>
      </p:sp>
    </p:spTree>
    <p:extLst>
      <p:ext uri="{BB962C8B-B14F-4D97-AF65-F5344CB8AC3E}">
        <p14:creationId xmlns:p14="http://schemas.microsoft.com/office/powerpoint/2010/main" val="36919362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628651" y="1825625"/>
          <a:ext cx="7886700" cy="435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r>
              <a:rPr lang="en-US" sz="4000" dirty="0"/>
              <a:t>Taking Into Account the Circumstances of Incident when Contacting Parents</a:t>
            </a:r>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42</a:t>
            </a:fld>
            <a:endParaRPr lang="en-US" dirty="0"/>
          </a:p>
        </p:txBody>
      </p:sp>
    </p:spTree>
    <p:extLst>
      <p:ext uri="{BB962C8B-B14F-4D97-AF65-F5344CB8AC3E}">
        <p14:creationId xmlns:p14="http://schemas.microsoft.com/office/powerpoint/2010/main" val="2163321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92162"/>
          </a:xfrm>
        </p:spPr>
        <p:txBody>
          <a:bodyPr/>
          <a:lstStyle/>
          <a:p>
            <a:r>
              <a:rPr lang="en-US" u="sng" dirty="0"/>
              <a:t>Transgender Students and Staff</a:t>
            </a:r>
          </a:p>
        </p:txBody>
      </p:sp>
      <p:sp>
        <p:nvSpPr>
          <p:cNvPr id="2" name="Content Placeholder 1"/>
          <p:cNvSpPr>
            <a:spLocks noGrp="1"/>
          </p:cNvSpPr>
          <p:nvPr>
            <p:ph idx="1"/>
          </p:nvPr>
        </p:nvSpPr>
        <p:spPr>
          <a:xfrm>
            <a:off x="457200" y="1143000"/>
            <a:ext cx="8229600" cy="5181600"/>
          </a:xfrm>
        </p:spPr>
        <p:txBody>
          <a:bodyPr>
            <a:normAutofit/>
          </a:bodyPr>
          <a:lstStyle/>
          <a:p>
            <a:pPr>
              <a:buNone/>
            </a:pPr>
            <a:r>
              <a:rPr lang="en-US" dirty="0"/>
              <a:t>New Jersey law (NJLAD) applies to students and staff members</a:t>
            </a:r>
          </a:p>
          <a:p>
            <a:pPr lvl="1"/>
            <a:r>
              <a:rPr lang="en-US" dirty="0"/>
              <a:t>Individuals </a:t>
            </a:r>
            <a:r>
              <a:rPr lang="en-US" u="sng" dirty="0"/>
              <a:t>shall</a:t>
            </a:r>
            <a:r>
              <a:rPr lang="en-US" dirty="0"/>
              <a:t> be admitted to sex-restricted dressing rooms and restrooms based on their gender identity or expression.  N.J.S.A. 10:5-12(f)(1)</a:t>
            </a:r>
          </a:p>
          <a:p>
            <a:pPr lvl="1">
              <a:buNone/>
            </a:pPr>
            <a:endParaRPr lang="en-US" dirty="0"/>
          </a:p>
          <a:p>
            <a:pPr lvl="1"/>
            <a:r>
              <a:rPr lang="en-US" dirty="0"/>
              <a:t>An employer </a:t>
            </a:r>
            <a:r>
              <a:rPr lang="en-US" u="sng" dirty="0"/>
              <a:t>shall</a:t>
            </a:r>
            <a:r>
              <a:rPr lang="en-US" dirty="0"/>
              <a:t> allow an employee to appear, groom and dress consistent with the employee’s gender identity or expression.  N.J.S.A. 10:5-12(p)</a:t>
            </a:r>
          </a:p>
          <a:p>
            <a:pPr lvl="1"/>
            <a:endParaRPr lang="en-US" dirty="0"/>
          </a:p>
          <a:p>
            <a:pPr lvl="1"/>
            <a:endParaRPr lang="en-US" dirty="0"/>
          </a:p>
          <a:p>
            <a:endParaRPr lang="en-US" dirty="0"/>
          </a:p>
        </p:txBody>
      </p:sp>
      <p:sp>
        <p:nvSpPr>
          <p:cNvPr id="9" name="Slide Number Placeholder 8"/>
          <p:cNvSpPr>
            <a:spLocks noGrp="1"/>
          </p:cNvSpPr>
          <p:nvPr>
            <p:ph type="sldNum" sz="quarter" idx="12"/>
          </p:nvPr>
        </p:nvSpPr>
        <p:spPr/>
        <p:txBody>
          <a:bodyPr/>
          <a:lstStyle/>
          <a:p>
            <a:fld id="{28B879BA-DDCD-46FE-B6EE-109284A3169F}" type="slidenum">
              <a:rPr lang="en-US" smtClean="0"/>
              <a:pPr/>
              <a:t>43</a:t>
            </a:fld>
            <a:endParaRPr lang="en-US" dirty="0"/>
          </a:p>
        </p:txBody>
      </p:sp>
    </p:spTree>
    <p:extLst>
      <p:ext uri="{BB962C8B-B14F-4D97-AF65-F5344CB8AC3E}">
        <p14:creationId xmlns:p14="http://schemas.microsoft.com/office/powerpoint/2010/main" val="3346252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DOE Transgender Student Guidance </a:t>
            </a:r>
          </a:p>
        </p:txBody>
      </p:sp>
      <p:sp>
        <p:nvSpPr>
          <p:cNvPr id="3" name="Content Placeholder 2"/>
          <p:cNvSpPr>
            <a:spLocks noGrp="1"/>
          </p:cNvSpPr>
          <p:nvPr>
            <p:ph idx="1"/>
          </p:nvPr>
        </p:nvSpPr>
        <p:spPr>
          <a:xfrm>
            <a:off x="609600" y="1524000"/>
            <a:ext cx="7524750" cy="4419600"/>
          </a:xfrm>
        </p:spPr>
        <p:txBody>
          <a:bodyPr>
            <a:normAutofit fontScale="70000" lnSpcReduction="20000"/>
          </a:bodyPr>
          <a:lstStyle/>
          <a:p>
            <a:r>
              <a:rPr lang="en-US" dirty="0"/>
              <a:t>NDOE Guidance:</a:t>
            </a:r>
          </a:p>
          <a:p>
            <a:pPr lvl="1"/>
            <a:r>
              <a:rPr lang="en-US" dirty="0">
                <a:hlinkClick r:id="rId2"/>
              </a:rPr>
              <a:t>https://www.nj.gov/education/safety/sandp/climate/docs/Guidance.pdf</a:t>
            </a:r>
            <a:r>
              <a:rPr lang="en-US" dirty="0"/>
              <a:t> </a:t>
            </a:r>
          </a:p>
          <a:p>
            <a:r>
              <a:rPr lang="en-US" dirty="0"/>
              <a:t>Definitions</a:t>
            </a:r>
          </a:p>
          <a:p>
            <a:r>
              <a:rPr lang="en-US" dirty="0"/>
              <a:t>Student Gender Identity – Parent consent, court order name change not required; parent notification</a:t>
            </a:r>
          </a:p>
          <a:p>
            <a:r>
              <a:rPr lang="en-US" dirty="0"/>
              <a:t>Name and pronoun use, student ID, student dress</a:t>
            </a:r>
          </a:p>
          <a:p>
            <a:r>
              <a:rPr lang="en-US" dirty="0"/>
              <a:t>Safe and Supportive Environment – staff training, equal access, HIB, social and emotional learning</a:t>
            </a:r>
          </a:p>
          <a:p>
            <a:r>
              <a:rPr lang="en-US" dirty="0"/>
              <a:t>Confidentiality and Privacy </a:t>
            </a:r>
          </a:p>
          <a:p>
            <a:r>
              <a:rPr lang="en-US" dirty="0"/>
              <a:t>Student Records – gender identity v. birth name</a:t>
            </a:r>
          </a:p>
          <a:p>
            <a:r>
              <a:rPr lang="en-US" dirty="0"/>
              <a:t>Student Activities</a:t>
            </a:r>
          </a:p>
          <a:p>
            <a:r>
              <a:rPr lang="en-US" dirty="0"/>
              <a:t>Restrooms and locker rooms</a:t>
            </a:r>
          </a:p>
          <a:p>
            <a:endParaRPr lang="en-US" dirty="0"/>
          </a:p>
        </p:txBody>
      </p:sp>
      <p:sp>
        <p:nvSpPr>
          <p:cNvPr id="9" name="Slide Number Placeholder 8"/>
          <p:cNvSpPr>
            <a:spLocks noGrp="1"/>
          </p:cNvSpPr>
          <p:nvPr>
            <p:ph type="sldNum" sz="quarter" idx="12"/>
          </p:nvPr>
        </p:nvSpPr>
        <p:spPr/>
        <p:txBody>
          <a:bodyPr/>
          <a:lstStyle/>
          <a:p>
            <a:fld id="{28B879BA-DDCD-46FE-B6EE-109284A3169F}" type="slidenum">
              <a:rPr lang="en-US" smtClean="0"/>
              <a:pPr/>
              <a:t>44</a:t>
            </a:fld>
            <a:endParaRPr lang="en-US" dirty="0"/>
          </a:p>
        </p:txBody>
      </p:sp>
    </p:spTree>
    <p:extLst>
      <p:ext uri="{BB962C8B-B14F-4D97-AF65-F5344CB8AC3E}">
        <p14:creationId xmlns:p14="http://schemas.microsoft.com/office/powerpoint/2010/main" val="40284255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D29A8-E676-4850-8B03-5D445AF8B953}"/>
              </a:ext>
            </a:extLst>
          </p:cNvPr>
          <p:cNvSpPr>
            <a:spLocks noGrp="1"/>
          </p:cNvSpPr>
          <p:nvPr>
            <p:ph type="title"/>
          </p:nvPr>
        </p:nvSpPr>
        <p:spPr/>
        <p:txBody>
          <a:bodyPr/>
          <a:lstStyle/>
          <a:p>
            <a:r>
              <a:rPr lang="en-US" dirty="0"/>
              <a:t>Transgender Guidance Challenges</a:t>
            </a:r>
          </a:p>
        </p:txBody>
      </p:sp>
      <p:sp>
        <p:nvSpPr>
          <p:cNvPr id="3" name="Content Placeholder 2">
            <a:extLst>
              <a:ext uri="{FF2B5EF4-FFF2-40B4-BE49-F238E27FC236}">
                <a16:creationId xmlns:a16="http://schemas.microsoft.com/office/drawing/2014/main" id="{B7026E2C-B1D4-4D98-A688-CE718FFAEE46}"/>
              </a:ext>
            </a:extLst>
          </p:cNvPr>
          <p:cNvSpPr>
            <a:spLocks noGrp="1"/>
          </p:cNvSpPr>
          <p:nvPr>
            <p:ph idx="1"/>
          </p:nvPr>
        </p:nvSpPr>
        <p:spPr/>
        <p:txBody>
          <a:bodyPr>
            <a:normAutofit fontScale="85000" lnSpcReduction="10000"/>
          </a:bodyPr>
          <a:lstStyle/>
          <a:p>
            <a:r>
              <a:rPr lang="en-US" dirty="0"/>
              <a:t>Terminology – e.g., nonbinary, gender identity, sexual orientation, use of “they”</a:t>
            </a:r>
          </a:p>
          <a:p>
            <a:r>
              <a:rPr lang="en-US" dirty="0"/>
              <a:t>Records – No need for legal name change to change records, including transcript, IEP, diploma, etc.</a:t>
            </a:r>
          </a:p>
          <a:p>
            <a:r>
              <a:rPr lang="en-US" dirty="0"/>
              <a:t>Parents – No parental consent required, no disclosure to parent if child does not want parent to know</a:t>
            </a:r>
          </a:p>
          <a:p>
            <a:r>
              <a:rPr lang="en-US" dirty="0"/>
              <a:t>Restrooms/Locker Rooms – right to access based on gender OR if </a:t>
            </a:r>
            <a:r>
              <a:rPr lang="en-US" b="1" dirty="0"/>
              <a:t>student prefers </a:t>
            </a:r>
            <a:r>
              <a:rPr lang="en-US" dirty="0"/>
              <a:t>offer option of gender- neutral restroom / changing area</a:t>
            </a:r>
          </a:p>
          <a:p>
            <a:r>
              <a:rPr lang="en-US" dirty="0"/>
              <a:t>Athletics – Right to participate based on gender</a:t>
            </a:r>
          </a:p>
        </p:txBody>
      </p:sp>
      <p:sp>
        <p:nvSpPr>
          <p:cNvPr id="4" name="Slide Number Placeholder 3">
            <a:extLst>
              <a:ext uri="{FF2B5EF4-FFF2-40B4-BE49-F238E27FC236}">
                <a16:creationId xmlns:a16="http://schemas.microsoft.com/office/drawing/2014/main" id="{BD564266-5F2F-4D48-8C0D-7323C7D6A9DC}"/>
              </a:ext>
            </a:extLst>
          </p:cNvPr>
          <p:cNvSpPr>
            <a:spLocks noGrp="1"/>
          </p:cNvSpPr>
          <p:nvPr>
            <p:ph type="sldNum" sz="quarter" idx="12"/>
          </p:nvPr>
        </p:nvSpPr>
        <p:spPr/>
        <p:txBody>
          <a:bodyPr/>
          <a:lstStyle/>
          <a:p>
            <a:fld id="{28B879BA-DDCD-46FE-B6EE-109284A3169F}" type="slidenum">
              <a:rPr lang="en-US" smtClean="0"/>
              <a:pPr/>
              <a:t>45</a:t>
            </a:fld>
            <a:endParaRPr lang="en-US" dirty="0"/>
          </a:p>
        </p:txBody>
      </p:sp>
    </p:spTree>
    <p:extLst>
      <p:ext uri="{BB962C8B-B14F-4D97-AF65-F5344CB8AC3E}">
        <p14:creationId xmlns:p14="http://schemas.microsoft.com/office/powerpoint/2010/main" val="3377530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C17D-C1AD-483A-9453-01C01DE4942A}"/>
              </a:ext>
            </a:extLst>
          </p:cNvPr>
          <p:cNvSpPr>
            <a:spLocks noGrp="1"/>
          </p:cNvSpPr>
          <p:nvPr>
            <p:ph type="title"/>
          </p:nvPr>
        </p:nvSpPr>
        <p:spPr>
          <a:xfrm>
            <a:off x="179797" y="194682"/>
            <a:ext cx="8784405" cy="1127919"/>
          </a:xfrm>
        </p:spPr>
        <p:txBody>
          <a:bodyPr>
            <a:noAutofit/>
          </a:bodyPr>
          <a:lstStyle/>
          <a:p>
            <a:r>
              <a:rPr lang="en-US" sz="3400" dirty="0"/>
              <a:t>Gregory Janicki v. Washington Twshp SD – 8/31/2021</a:t>
            </a:r>
          </a:p>
        </p:txBody>
      </p:sp>
      <p:sp>
        <p:nvSpPr>
          <p:cNvPr id="3" name="Content Placeholder 2">
            <a:extLst>
              <a:ext uri="{FF2B5EF4-FFF2-40B4-BE49-F238E27FC236}">
                <a16:creationId xmlns:a16="http://schemas.microsoft.com/office/drawing/2014/main" id="{629660E4-13D6-49B4-A195-73721FF57936}"/>
              </a:ext>
            </a:extLst>
          </p:cNvPr>
          <p:cNvSpPr>
            <a:spLocks noGrp="1"/>
          </p:cNvSpPr>
          <p:nvPr>
            <p:ph idx="1"/>
          </p:nvPr>
        </p:nvSpPr>
        <p:spPr>
          <a:xfrm>
            <a:off x="457200" y="1294544"/>
            <a:ext cx="8229600" cy="5288819"/>
          </a:xfrm>
        </p:spPr>
        <p:txBody>
          <a:bodyPr>
            <a:normAutofit/>
          </a:bodyPr>
          <a:lstStyle/>
          <a:p>
            <a:pPr marL="0" indent="0">
              <a:buNone/>
            </a:pPr>
            <a:r>
              <a:rPr lang="en-US" u="sng" dirty="0"/>
              <a:t>Facts</a:t>
            </a:r>
            <a:r>
              <a:rPr lang="en-US" dirty="0"/>
              <a:t>:</a:t>
            </a:r>
            <a:endParaRPr lang="en-US" u="sng" dirty="0"/>
          </a:p>
          <a:p>
            <a:pPr marL="857231" lvl="1" indent="-457200">
              <a:buFont typeface="Arial" panose="020B0604020202020204" pitchFamily="34" charset="0"/>
              <a:buChar char="•"/>
            </a:pPr>
            <a:r>
              <a:rPr lang="en-US" dirty="0"/>
              <a:t>Conduct Unbecoming Charges &amp; Other Just Cause Charges filed against tenured Music Teacher. </a:t>
            </a:r>
          </a:p>
          <a:p>
            <a:pPr lvl="3">
              <a:buFont typeface="Calibri" panose="020F0502020204030204" pitchFamily="34" charset="0"/>
              <a:buChar char="—"/>
            </a:pPr>
            <a:r>
              <a:rPr lang="en-US" dirty="0"/>
              <a:t> Allegations that he skipped training sessions/meetings re:  LGBTQ issues, and other unprofessional behavior in relation to the SD’s LGBTQ policies.   He also engaged in conduct that is “antagonistic and discriminatory towards students and coworkers in the LGBTQ community, causing turmoil with staff members, and putting the SD at risk for violation state/federal anti-discrimination laws and directives.”</a:t>
            </a:r>
          </a:p>
          <a:p>
            <a:pPr lvl="3">
              <a:buFont typeface="Calibri" panose="020F0502020204030204" pitchFamily="34" charset="0"/>
              <a:buChar char="—"/>
            </a:pPr>
            <a:r>
              <a:rPr lang="en-US" dirty="0"/>
              <a:t>Progressive Discipline demonstrated – Increment Withholding</a:t>
            </a:r>
          </a:p>
          <a:p>
            <a:pPr lvl="3">
              <a:buFont typeface="Calibri" panose="020F0502020204030204" pitchFamily="34" charset="0"/>
              <a:buChar char="—"/>
            </a:pPr>
            <a:r>
              <a:rPr lang="en-US" dirty="0"/>
              <a:t>See also 3/25/21 Prior Arbitration Decision – MTD granted</a:t>
            </a:r>
          </a:p>
          <a:p>
            <a:pPr marL="0" indent="0">
              <a:buNone/>
            </a:pPr>
            <a:r>
              <a:rPr lang="en-US" u="sng" dirty="0"/>
              <a:t>Decision</a:t>
            </a:r>
            <a:r>
              <a:rPr lang="en-US" dirty="0"/>
              <a:t>:  Sustained.  Teacher Dismissed.</a:t>
            </a:r>
          </a:p>
          <a:p>
            <a:pPr lvl="1">
              <a:buFont typeface="Calibri" panose="020F0502020204030204" pitchFamily="34" charset="0"/>
              <a:buChar char="—"/>
            </a:pPr>
            <a:endParaRPr lang="en-US" dirty="0"/>
          </a:p>
          <a:p>
            <a:pPr marL="0" indent="0">
              <a:buNone/>
            </a:pPr>
            <a:endParaRPr lang="en-US" b="1" dirty="0"/>
          </a:p>
        </p:txBody>
      </p:sp>
      <p:sp>
        <p:nvSpPr>
          <p:cNvPr id="4" name="Slide Number Placeholder 3">
            <a:extLst>
              <a:ext uri="{FF2B5EF4-FFF2-40B4-BE49-F238E27FC236}">
                <a16:creationId xmlns:a16="http://schemas.microsoft.com/office/drawing/2014/main" id="{A6290B06-57A1-424E-A080-775A28BAB369}"/>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46</a:t>
            </a:fld>
            <a:endParaRPr lang="en-US" dirty="0">
              <a:solidFill>
                <a:prstClr val="black">
                  <a:tint val="75000"/>
                </a:prstClr>
              </a:solidFill>
            </a:endParaRPr>
          </a:p>
        </p:txBody>
      </p:sp>
    </p:spTree>
    <p:extLst>
      <p:ext uri="{BB962C8B-B14F-4D97-AF65-F5344CB8AC3E}">
        <p14:creationId xmlns:p14="http://schemas.microsoft.com/office/powerpoint/2010/main" val="27984024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p43"/>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u="sng" dirty="0">
                <a:latin typeface="Calibri"/>
                <a:ea typeface="Calibri"/>
                <a:cs typeface="Calibri"/>
                <a:sym typeface="Calibri"/>
              </a:rPr>
              <a:t>P.L. 2021, c.32 - What the Statute Says</a:t>
            </a:r>
            <a:endParaRPr sz="4000" u="sng" dirty="0">
              <a:latin typeface="Calibri"/>
              <a:ea typeface="Calibri"/>
              <a:cs typeface="Calibri"/>
              <a:sym typeface="Calibri"/>
            </a:endParaRPr>
          </a:p>
        </p:txBody>
      </p:sp>
      <p:sp>
        <p:nvSpPr>
          <p:cNvPr id="8" name="Google Shape;556;p43">
            <a:extLst>
              <a:ext uri="{FF2B5EF4-FFF2-40B4-BE49-F238E27FC236}">
                <a16:creationId xmlns:a16="http://schemas.microsoft.com/office/drawing/2014/main" id="{CF069E70-A153-4137-9CB2-F308F5FF49CA}"/>
              </a:ext>
            </a:extLst>
          </p:cNvPr>
          <p:cNvSpPr txBox="1">
            <a:spLocks noGrp="1"/>
          </p:cNvSpPr>
          <p:nvPr>
            <p:ph idx="1"/>
          </p:nvPr>
        </p:nvSpPr>
        <p:spPr>
          <a:xfrm>
            <a:off x="457200" y="1219200"/>
            <a:ext cx="8229600" cy="506095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b="1" dirty="0">
                <a:solidFill>
                  <a:srgbClr val="3B8EDE"/>
                </a:solidFill>
                <a:latin typeface="Calibri"/>
                <a:ea typeface="Calibri"/>
                <a:cs typeface="Calibri"/>
                <a:sym typeface="Calibri"/>
              </a:rPr>
              <a:t>C.18A:35-4.36a Curriculum to include instruction on diversity and inclusion. </a:t>
            </a:r>
            <a:endParaRPr sz="2000" b="1" dirty="0">
              <a:solidFill>
                <a:srgbClr val="3B8EDE"/>
              </a:solidFill>
              <a:latin typeface="Calibri"/>
              <a:ea typeface="Calibri"/>
              <a:cs typeface="Calibri"/>
              <a:sym typeface="Calibri"/>
            </a:endParaRPr>
          </a:p>
          <a:p>
            <a:pPr marL="0" lvl="0" indent="0" algn="l" rtl="0">
              <a:spcBef>
                <a:spcPts val="1200"/>
              </a:spcBef>
              <a:spcAft>
                <a:spcPts val="0"/>
              </a:spcAft>
              <a:buNone/>
            </a:pPr>
            <a:r>
              <a:rPr lang="en" sz="1600" dirty="0">
                <a:solidFill>
                  <a:schemeClr val="dk1"/>
                </a:solidFill>
                <a:latin typeface="Calibri"/>
                <a:ea typeface="Calibri"/>
                <a:cs typeface="Calibri"/>
                <a:sym typeface="Calibri"/>
              </a:rPr>
              <a:t>1. a. Beginning in the 2021-2022 school year, each school district shall incorporate instruction on diversity and inclusion in an appropriate place in the curriculum of students in grades kindergarten through 12 as part of the district’s implementation of the New Jersey Student Learning Standards. </a:t>
            </a:r>
            <a:endParaRPr sz="1600" dirty="0">
              <a:solidFill>
                <a:schemeClr val="dk1"/>
              </a:solidFill>
              <a:latin typeface="Calibri"/>
              <a:ea typeface="Calibri"/>
              <a:cs typeface="Calibri"/>
              <a:sym typeface="Calibri"/>
            </a:endParaRPr>
          </a:p>
          <a:p>
            <a:pPr marL="0" lvl="0" indent="0" algn="l" rtl="0">
              <a:lnSpc>
                <a:spcPct val="100000"/>
              </a:lnSpc>
              <a:spcBef>
                <a:spcPts val="1200"/>
              </a:spcBef>
              <a:spcAft>
                <a:spcPts val="0"/>
              </a:spcAft>
              <a:buNone/>
            </a:pPr>
            <a:r>
              <a:rPr lang="en" sz="1600" dirty="0">
                <a:solidFill>
                  <a:schemeClr val="dk1"/>
                </a:solidFill>
                <a:latin typeface="Calibri"/>
                <a:ea typeface="Calibri"/>
                <a:cs typeface="Calibri"/>
                <a:sym typeface="Calibri"/>
              </a:rPr>
              <a:t>b. The instruction shall: </a:t>
            </a:r>
            <a:endParaRPr sz="16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r>
              <a:rPr lang="en" sz="1600" dirty="0">
                <a:solidFill>
                  <a:schemeClr val="dk1"/>
                </a:solidFill>
                <a:latin typeface="Calibri"/>
                <a:ea typeface="Calibri"/>
                <a:cs typeface="Calibri"/>
                <a:sym typeface="Calibri"/>
              </a:rPr>
              <a:t>(1) highlight and promote diversity, including economic diversity, equity, inclusion, tolerance, and belonging in connection with gender and sexual orientation, race and ethnicity, disabilities, and religious tolerance; </a:t>
            </a:r>
            <a:endParaRPr sz="16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r>
              <a:rPr lang="en" sz="1600" dirty="0">
                <a:solidFill>
                  <a:schemeClr val="dk1"/>
                </a:solidFill>
                <a:latin typeface="Calibri"/>
                <a:ea typeface="Calibri"/>
                <a:cs typeface="Calibri"/>
                <a:sym typeface="Calibri"/>
              </a:rPr>
              <a:t>(2) examine the impact that unconscious bias and economic disparities have at both an individual level and on society as a whole; and </a:t>
            </a:r>
            <a:endParaRPr sz="16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r>
              <a:rPr lang="en" sz="1600" dirty="0">
                <a:solidFill>
                  <a:schemeClr val="dk1"/>
                </a:solidFill>
                <a:latin typeface="Calibri"/>
                <a:ea typeface="Calibri"/>
                <a:cs typeface="Calibri"/>
                <a:sym typeface="Calibri"/>
              </a:rPr>
              <a:t>(3) encourage safe, welcoming, and inclusive environments for all students regardless of race or ethnicity, sexual and gender identities, mental and physical disabilities, and religious beliefs. </a:t>
            </a:r>
            <a:endParaRPr sz="16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endParaRPr sz="1600" dirty="0">
              <a:solidFill>
                <a:schemeClr val="dk1"/>
              </a:solidFill>
              <a:latin typeface="Calibri"/>
              <a:ea typeface="Calibri"/>
              <a:cs typeface="Calibri"/>
              <a:sym typeface="Calibri"/>
            </a:endParaRPr>
          </a:p>
          <a:p>
            <a:pPr marL="0" lvl="0" indent="0" algn="l" rtl="0">
              <a:spcBef>
                <a:spcPts val="0"/>
              </a:spcBef>
              <a:spcAft>
                <a:spcPts val="0"/>
              </a:spcAft>
              <a:buNone/>
            </a:pPr>
            <a:r>
              <a:rPr lang="en" sz="1600" dirty="0">
                <a:solidFill>
                  <a:schemeClr val="dk1"/>
                </a:solidFill>
                <a:latin typeface="Calibri"/>
                <a:ea typeface="Calibri"/>
                <a:cs typeface="Calibri"/>
                <a:sym typeface="Calibri"/>
              </a:rPr>
              <a:t>c. The Commissioner of Education shall provide school districts with sample learning activities and resources designed to promote diversity and inclusion. </a:t>
            </a:r>
            <a:endParaRPr sz="1600" dirty="0">
              <a:solidFill>
                <a:schemeClr val="dk1"/>
              </a:solidFill>
              <a:latin typeface="Calibri"/>
              <a:ea typeface="Calibri"/>
              <a:cs typeface="Calibri"/>
              <a:sym typeface="Calibri"/>
            </a:endParaRPr>
          </a:p>
          <a:p>
            <a:pPr marL="0" lvl="0" indent="0" algn="l" rtl="0">
              <a:spcBef>
                <a:spcPts val="1200"/>
              </a:spcBef>
              <a:spcAft>
                <a:spcPts val="1200"/>
              </a:spcAft>
              <a:buNone/>
            </a:pPr>
            <a:r>
              <a:rPr lang="en" sz="1600" dirty="0">
                <a:solidFill>
                  <a:schemeClr val="dk1"/>
                </a:solidFill>
                <a:latin typeface="Calibri"/>
                <a:ea typeface="Calibri"/>
                <a:cs typeface="Calibri"/>
                <a:sym typeface="Calibri"/>
              </a:rPr>
              <a:t>2. This act shall take effect immediately. Approved March 1, 2021</a:t>
            </a:r>
            <a:endParaRPr sz="1600"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8AFC19F4-02A2-47F6-9AEE-20DAB8190105}"/>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47</a:t>
            </a:fld>
            <a:endParaRPr lang="en-US" dirty="0">
              <a:solidFill>
                <a:prstClr val="black">
                  <a:tint val="75000"/>
                </a:prstClr>
              </a:solidFill>
            </a:endParaRPr>
          </a:p>
        </p:txBody>
      </p:sp>
    </p:spTree>
    <p:extLst>
      <p:ext uri="{BB962C8B-B14F-4D97-AF65-F5344CB8AC3E}">
        <p14:creationId xmlns:p14="http://schemas.microsoft.com/office/powerpoint/2010/main" val="3214899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E4C9D-33BE-4001-9E76-217DDE2AA4B2}"/>
              </a:ext>
            </a:extLst>
          </p:cNvPr>
          <p:cNvSpPr>
            <a:spLocks noGrp="1"/>
          </p:cNvSpPr>
          <p:nvPr>
            <p:ph type="title"/>
          </p:nvPr>
        </p:nvSpPr>
        <p:spPr/>
        <p:txBody>
          <a:bodyPr/>
          <a:lstStyle/>
          <a:p>
            <a:r>
              <a:rPr lang="en-US" dirty="0"/>
              <a:t>New Legislation – AAPI Instruction</a:t>
            </a:r>
          </a:p>
        </p:txBody>
      </p:sp>
      <p:sp>
        <p:nvSpPr>
          <p:cNvPr id="3" name="Content Placeholder 2">
            <a:extLst>
              <a:ext uri="{FF2B5EF4-FFF2-40B4-BE49-F238E27FC236}">
                <a16:creationId xmlns:a16="http://schemas.microsoft.com/office/drawing/2014/main" id="{2513C954-7AD4-4270-A1E1-76C34BB70B3D}"/>
              </a:ext>
            </a:extLst>
          </p:cNvPr>
          <p:cNvSpPr>
            <a:spLocks noGrp="1"/>
          </p:cNvSpPr>
          <p:nvPr>
            <p:ph idx="1"/>
          </p:nvPr>
        </p:nvSpPr>
        <p:spPr/>
        <p:txBody>
          <a:bodyPr/>
          <a:lstStyle/>
          <a:p>
            <a:r>
              <a:rPr lang="en-US" b="1" dirty="0">
                <a:solidFill>
                  <a:srgbClr val="4D98E1"/>
                </a:solidFill>
              </a:rPr>
              <a:t>P.L. 2021, c.416 </a:t>
            </a:r>
            <a:r>
              <a:rPr lang="en-US" dirty="0"/>
              <a:t>– Requires boards of education to include instruction on the history and contributions of Asian Americans and Pacific Islanders in an appropriate place in the curriculum grades K-12.  Must adopt inclusive instructional materials and seek input from Commission on Asian Heritage.  Goes into effect for the 2022-23 school year.</a:t>
            </a:r>
          </a:p>
        </p:txBody>
      </p:sp>
      <p:sp>
        <p:nvSpPr>
          <p:cNvPr id="5" name="Slide Number Placeholder 4">
            <a:extLst>
              <a:ext uri="{FF2B5EF4-FFF2-40B4-BE49-F238E27FC236}">
                <a16:creationId xmlns:a16="http://schemas.microsoft.com/office/drawing/2014/main" id="{E871AD7B-4BAD-48BC-BDAA-6AC78B34398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48</a:t>
            </a:fld>
            <a:endParaRPr lang="en-US" dirty="0">
              <a:solidFill>
                <a:prstClr val="black">
                  <a:tint val="75000"/>
                </a:prstClr>
              </a:solidFill>
            </a:endParaRPr>
          </a:p>
        </p:txBody>
      </p:sp>
    </p:spTree>
    <p:extLst>
      <p:ext uri="{BB962C8B-B14F-4D97-AF65-F5344CB8AC3E}">
        <p14:creationId xmlns:p14="http://schemas.microsoft.com/office/powerpoint/2010/main" val="23834378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4"/>
          <p:cNvSpPr txBox="1">
            <a:spLocks noGrp="1"/>
          </p:cNvSpPr>
          <p:nvPr>
            <p:ph type="title"/>
          </p:nvPr>
        </p:nvSpPr>
        <p:spPr>
          <a:xfrm>
            <a:off x="0" y="136525"/>
            <a:ext cx="9144000" cy="1143000"/>
          </a:xfrm>
          <a:prstGeom prst="rect">
            <a:avLst/>
          </a:prstGeom>
          <a:noFill/>
          <a:ln>
            <a:noFill/>
          </a:ln>
        </p:spPr>
        <p:txBody>
          <a:bodyPr spcFirstLastPara="1" wrap="square" lIns="91425" tIns="45700" rIns="91425" bIns="45700" anchor="ctr" anchorCtr="0">
            <a:noAutofit/>
          </a:bodyPr>
          <a:lstStyle/>
          <a:p>
            <a:pPr lvl="0">
              <a:lnSpc>
                <a:spcPct val="90000"/>
              </a:lnSpc>
              <a:spcBef>
                <a:spcPts val="0"/>
              </a:spcBef>
              <a:buClr>
                <a:schemeClr val="dk1"/>
              </a:buClr>
              <a:buSzPts val="1800"/>
            </a:pPr>
            <a:r>
              <a:rPr lang="en-US" sz="3600" dirty="0"/>
              <a:t>Student Discipline – First Amendment Rights</a:t>
            </a:r>
            <a:endParaRPr sz="3600" dirty="0">
              <a:solidFill>
                <a:srgbClr val="3868D4"/>
              </a:solidFill>
            </a:endParaRPr>
          </a:p>
        </p:txBody>
      </p:sp>
      <p:sp>
        <p:nvSpPr>
          <p:cNvPr id="241" name="Google Shape;241;p34"/>
          <p:cNvSpPr txBox="1">
            <a:spLocks noGrp="1"/>
          </p:cNvSpPr>
          <p:nvPr>
            <p:ph idx="1"/>
          </p:nvPr>
        </p:nvSpPr>
        <p:spPr>
          <a:xfrm>
            <a:off x="377575" y="1279525"/>
            <a:ext cx="8388849" cy="5032259"/>
          </a:xfrm>
          <a:prstGeom prst="rect">
            <a:avLst/>
          </a:prstGeom>
          <a:noFill/>
          <a:ln>
            <a:noFill/>
          </a:ln>
        </p:spPr>
        <p:txBody>
          <a:bodyPr spcFirstLastPara="1" wrap="square" lIns="91425" tIns="45700" rIns="91425" bIns="45700" anchor="t" anchorCtr="0">
            <a:noAutofit/>
          </a:bodyPr>
          <a:lstStyle/>
          <a:p>
            <a:pPr marL="228600" indent="-228600" algn="ctr">
              <a:lnSpc>
                <a:spcPct val="70000"/>
              </a:lnSpc>
              <a:spcBef>
                <a:spcPts val="0"/>
              </a:spcBef>
              <a:buClr>
                <a:schemeClr val="dk1"/>
              </a:buClr>
              <a:buSzPts val="1595"/>
              <a:buNone/>
            </a:pPr>
            <a:r>
              <a:rPr lang="en-US" sz="2400" b="1" dirty="0">
                <a:solidFill>
                  <a:srgbClr val="3B8EDE"/>
                </a:solidFill>
              </a:rPr>
              <a:t>B.L., a minor, by and through her father Lawrence Levy and her mother Betty Lou Levy v.  Mahanoy Area School District, Third Circuit C of A, June 30, 2020, U.S. Supreme Court, Decided 6/23/2021</a:t>
            </a:r>
            <a:endParaRPr lang="en-US" sz="2400" u="sng" dirty="0">
              <a:solidFill>
                <a:srgbClr val="3B8EDE"/>
              </a:solidFill>
            </a:endParaRPr>
          </a:p>
          <a:p>
            <a:pPr marL="0" lvl="0" indent="0" algn="l" rtl="0">
              <a:lnSpc>
                <a:spcPct val="70000"/>
              </a:lnSpc>
              <a:spcBef>
                <a:spcPts val="1000"/>
              </a:spcBef>
              <a:spcAft>
                <a:spcPts val="0"/>
              </a:spcAft>
              <a:buClr>
                <a:schemeClr val="dk1"/>
              </a:buClr>
              <a:buSzPts val="1595"/>
              <a:buNone/>
            </a:pPr>
            <a:endParaRPr lang="en-US" sz="1000" dirty="0"/>
          </a:p>
          <a:p>
            <a:pPr marL="228600" lvl="0" indent="-228600" algn="l" rtl="0">
              <a:lnSpc>
                <a:spcPct val="70000"/>
              </a:lnSpc>
              <a:spcBef>
                <a:spcPts val="1000"/>
              </a:spcBef>
              <a:spcAft>
                <a:spcPts val="0"/>
              </a:spcAft>
              <a:buClr>
                <a:schemeClr val="dk1"/>
              </a:buClr>
              <a:buSzPts val="1595"/>
              <a:buChar char="•"/>
            </a:pPr>
            <a:r>
              <a:rPr lang="en-US" sz="2200" dirty="0"/>
              <a:t>A frustrated cheerleader after having only made the JV team posted a picture to “snapchat” with a caption “F**k school f**k softball f**k cheer f**k everything.” </a:t>
            </a:r>
            <a:endParaRPr sz="2200" dirty="0"/>
          </a:p>
          <a:p>
            <a:pPr marL="228600" lvl="0" indent="-228600" algn="l" rtl="0">
              <a:lnSpc>
                <a:spcPct val="70000"/>
              </a:lnSpc>
              <a:spcBef>
                <a:spcPts val="1000"/>
              </a:spcBef>
              <a:spcAft>
                <a:spcPts val="0"/>
              </a:spcAft>
              <a:buClr>
                <a:schemeClr val="dk1"/>
              </a:buClr>
              <a:buSzPts val="1595"/>
              <a:buChar char="•"/>
            </a:pPr>
            <a:r>
              <a:rPr lang="en-US" sz="2200" dirty="0"/>
              <a:t>The post circulated at least among her 250 “friends” on her feed. </a:t>
            </a:r>
            <a:endParaRPr sz="2200" dirty="0"/>
          </a:p>
          <a:p>
            <a:pPr marL="228600" lvl="0" indent="-228600" algn="l" rtl="0">
              <a:lnSpc>
                <a:spcPct val="70000"/>
              </a:lnSpc>
              <a:spcBef>
                <a:spcPts val="1000"/>
              </a:spcBef>
              <a:spcAft>
                <a:spcPts val="0"/>
              </a:spcAft>
              <a:buClr>
                <a:schemeClr val="dk1"/>
              </a:buClr>
              <a:buSzPts val="1595"/>
              <a:buChar char="•"/>
            </a:pPr>
            <a:r>
              <a:rPr lang="en-US" sz="2200" dirty="0"/>
              <a:t>Someone ultimately took a screenshot of the post and circulated it further — eventually making its way to the coaches, who then removed her from the team, claiming a violation of a school policy relative to extracurricular activities. </a:t>
            </a:r>
            <a:endParaRPr sz="2200" dirty="0"/>
          </a:p>
          <a:p>
            <a:pPr marL="228600" lvl="0" indent="-228600">
              <a:lnSpc>
                <a:spcPct val="70000"/>
              </a:lnSpc>
              <a:spcBef>
                <a:spcPts val="1000"/>
              </a:spcBef>
              <a:buClr>
                <a:schemeClr val="dk1"/>
              </a:buClr>
              <a:buSzPts val="1595"/>
            </a:pPr>
            <a:r>
              <a:rPr lang="en-US" sz="2200" dirty="0"/>
              <a:t>Student challenged the discipline, school district upheld the discipline.</a:t>
            </a:r>
          </a:p>
          <a:p>
            <a:pPr marL="228600" lvl="0" indent="-228600">
              <a:lnSpc>
                <a:spcPct val="70000"/>
              </a:lnSpc>
              <a:spcBef>
                <a:spcPts val="1000"/>
              </a:spcBef>
              <a:buClr>
                <a:schemeClr val="dk1"/>
              </a:buClr>
              <a:buSzPts val="1595"/>
            </a:pPr>
            <a:r>
              <a:rPr lang="en-US" sz="2200" dirty="0"/>
              <a:t>Student brought action against school district, alleging that suspension based on her social media post, made on a Saturday, violated her First Amendment rights.</a:t>
            </a:r>
            <a:endParaRPr sz="2200" dirty="0"/>
          </a:p>
          <a:p>
            <a:pPr marL="228600" lvl="0" indent="-228600" algn="l" rtl="0">
              <a:lnSpc>
                <a:spcPct val="70000"/>
              </a:lnSpc>
              <a:spcBef>
                <a:spcPts val="1000"/>
              </a:spcBef>
              <a:spcAft>
                <a:spcPts val="0"/>
              </a:spcAft>
              <a:buClr>
                <a:schemeClr val="dk1"/>
              </a:buClr>
              <a:buSzPts val="1595"/>
              <a:buNone/>
            </a:pPr>
            <a:endParaRPr sz="1595" u="sng" dirty="0"/>
          </a:p>
        </p:txBody>
      </p:sp>
      <p:sp>
        <p:nvSpPr>
          <p:cNvPr id="3" name="Slide Number Placeholder 2">
            <a:extLst>
              <a:ext uri="{FF2B5EF4-FFF2-40B4-BE49-F238E27FC236}">
                <a16:creationId xmlns:a16="http://schemas.microsoft.com/office/drawing/2014/main" id="{D47F66EC-11DB-4E30-8260-8CDE619D00F2}"/>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49</a:t>
            </a:fld>
            <a:endParaRPr lang="en-US" dirty="0">
              <a:solidFill>
                <a:prstClr val="black">
                  <a:tint val="75000"/>
                </a:prstClr>
              </a:solidFill>
            </a:endParaRPr>
          </a:p>
        </p:txBody>
      </p:sp>
    </p:spTree>
    <p:extLst>
      <p:ext uri="{BB962C8B-B14F-4D97-AF65-F5344CB8AC3E}">
        <p14:creationId xmlns:p14="http://schemas.microsoft.com/office/powerpoint/2010/main" val="247231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Hib definition</a:t>
            </a:r>
          </a:p>
        </p:txBody>
      </p:sp>
    </p:spTree>
    <p:extLst>
      <p:ext uri="{BB962C8B-B14F-4D97-AF65-F5344CB8AC3E}">
        <p14:creationId xmlns:p14="http://schemas.microsoft.com/office/powerpoint/2010/main" val="1854388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4"/>
          <p:cNvSpPr txBox="1">
            <a:spLocks noGrp="1"/>
          </p:cNvSpPr>
          <p:nvPr>
            <p:ph type="title"/>
          </p:nvPr>
        </p:nvSpPr>
        <p:spPr>
          <a:xfrm>
            <a:off x="0" y="160337"/>
            <a:ext cx="9143999" cy="1143000"/>
          </a:xfrm>
          <a:prstGeom prst="rect">
            <a:avLst/>
          </a:prstGeom>
          <a:noFill/>
          <a:ln>
            <a:noFill/>
          </a:ln>
        </p:spPr>
        <p:txBody>
          <a:bodyPr spcFirstLastPara="1" wrap="square" lIns="91425" tIns="45700" rIns="91425" bIns="45700" anchor="ctr" anchorCtr="0">
            <a:noAutofit/>
          </a:bodyPr>
          <a:lstStyle/>
          <a:p>
            <a:pPr lvl="0">
              <a:lnSpc>
                <a:spcPct val="90000"/>
              </a:lnSpc>
              <a:spcBef>
                <a:spcPts val="0"/>
              </a:spcBef>
              <a:buClr>
                <a:schemeClr val="dk1"/>
              </a:buClr>
              <a:buSzPts val="1800"/>
            </a:pPr>
            <a:r>
              <a:rPr lang="en-US" sz="3600" dirty="0"/>
              <a:t>Student Discipline – First Amendment Rights</a:t>
            </a:r>
            <a:endParaRPr sz="3600" dirty="0">
              <a:solidFill>
                <a:srgbClr val="3868D4"/>
              </a:solidFill>
            </a:endParaRPr>
          </a:p>
        </p:txBody>
      </p:sp>
      <p:sp>
        <p:nvSpPr>
          <p:cNvPr id="241" name="Google Shape;241;p34"/>
          <p:cNvSpPr txBox="1">
            <a:spLocks noGrp="1"/>
          </p:cNvSpPr>
          <p:nvPr>
            <p:ph idx="1"/>
          </p:nvPr>
        </p:nvSpPr>
        <p:spPr>
          <a:xfrm>
            <a:off x="444356" y="1303337"/>
            <a:ext cx="8255285" cy="4525963"/>
          </a:xfrm>
          <a:prstGeom prst="rect">
            <a:avLst/>
          </a:prstGeom>
          <a:noFill/>
          <a:ln>
            <a:noFill/>
          </a:ln>
        </p:spPr>
        <p:txBody>
          <a:bodyPr spcFirstLastPara="1" wrap="square" lIns="91425" tIns="45700" rIns="91425" bIns="45700" anchor="t" anchorCtr="0">
            <a:noAutofit/>
          </a:bodyPr>
          <a:lstStyle/>
          <a:p>
            <a:pPr marL="228600" lvl="0" indent="-228600" algn="ctr">
              <a:lnSpc>
                <a:spcPct val="70000"/>
              </a:lnSpc>
              <a:spcBef>
                <a:spcPts val="0"/>
              </a:spcBef>
              <a:buClr>
                <a:schemeClr val="dk1"/>
              </a:buClr>
              <a:buSzPts val="1595"/>
              <a:buNone/>
            </a:pPr>
            <a:r>
              <a:rPr lang="en-US" sz="2400" b="1" dirty="0">
                <a:solidFill>
                  <a:srgbClr val="3B8EDE"/>
                </a:solidFill>
              </a:rPr>
              <a:t>B.L., a minor, by and through her father Lawrence Levy and her mother Betty Lou Levy v.  Mahanoy Area School District, Third Circuit C of A, June 30, 2020, Petition for Certiorari granted 1/8/2021, Oral Argument 4/28/2021</a:t>
            </a:r>
            <a:endParaRPr sz="2400" u="sng" dirty="0">
              <a:solidFill>
                <a:srgbClr val="3B8EDE"/>
              </a:solidFill>
            </a:endParaRPr>
          </a:p>
          <a:p>
            <a:pPr marL="0" lvl="0" indent="0" rtl="0">
              <a:lnSpc>
                <a:spcPct val="70000"/>
              </a:lnSpc>
              <a:spcBef>
                <a:spcPts val="1000"/>
              </a:spcBef>
              <a:spcAft>
                <a:spcPts val="0"/>
              </a:spcAft>
              <a:buClr>
                <a:schemeClr val="dk1"/>
              </a:buClr>
              <a:buSzPts val="1595"/>
              <a:buNone/>
            </a:pPr>
            <a:endParaRPr lang="en-US" sz="1050" dirty="0"/>
          </a:p>
          <a:p>
            <a:pPr marL="0" lvl="0" indent="0" algn="l" rtl="0">
              <a:lnSpc>
                <a:spcPct val="70000"/>
              </a:lnSpc>
              <a:spcBef>
                <a:spcPts val="1000"/>
              </a:spcBef>
              <a:spcAft>
                <a:spcPts val="0"/>
              </a:spcAft>
              <a:buClr>
                <a:schemeClr val="dk1"/>
              </a:buClr>
              <a:buSzPts val="1595"/>
              <a:buNone/>
            </a:pPr>
            <a:r>
              <a:rPr lang="en-US" sz="2400" dirty="0"/>
              <a:t>U.S. Supreme Court</a:t>
            </a:r>
          </a:p>
          <a:p>
            <a:pPr>
              <a:lnSpc>
                <a:spcPct val="70000"/>
              </a:lnSpc>
              <a:spcBef>
                <a:spcPts val="1000"/>
              </a:spcBef>
              <a:buClr>
                <a:schemeClr val="dk1"/>
              </a:buClr>
              <a:buSzPts val="1595"/>
            </a:pPr>
            <a:endParaRPr lang="en-US" sz="2400" dirty="0"/>
          </a:p>
          <a:p>
            <a:pPr>
              <a:lnSpc>
                <a:spcPct val="70000"/>
              </a:lnSpc>
              <a:spcBef>
                <a:spcPts val="1000"/>
              </a:spcBef>
              <a:buClr>
                <a:schemeClr val="dk1"/>
              </a:buClr>
              <a:buSzPts val="1595"/>
            </a:pPr>
            <a:r>
              <a:rPr lang="en-US" sz="2400" dirty="0"/>
              <a:t>Affirmed Decision that the student’s Free Speech Rights were violated </a:t>
            </a:r>
          </a:p>
          <a:p>
            <a:pPr>
              <a:lnSpc>
                <a:spcPct val="70000"/>
              </a:lnSpc>
              <a:spcBef>
                <a:spcPts val="1000"/>
              </a:spcBef>
              <a:buClr>
                <a:schemeClr val="dk1"/>
              </a:buClr>
              <a:buSzPts val="1595"/>
            </a:pPr>
            <a:endParaRPr lang="en-US" sz="2400" dirty="0"/>
          </a:p>
          <a:p>
            <a:pPr>
              <a:lnSpc>
                <a:spcPct val="70000"/>
              </a:lnSpc>
              <a:spcBef>
                <a:spcPts val="1000"/>
              </a:spcBef>
              <a:buClr>
                <a:schemeClr val="dk1"/>
              </a:buClr>
              <a:buSzPts val="1595"/>
            </a:pPr>
            <a:r>
              <a:rPr lang="en-US" sz="2400" dirty="0"/>
              <a:t>Provided a different rationale than the 3</a:t>
            </a:r>
            <a:r>
              <a:rPr lang="en-US" sz="2400" baseline="30000" dirty="0"/>
              <a:t>rd</a:t>
            </a:r>
            <a:r>
              <a:rPr lang="en-US" sz="2400" dirty="0"/>
              <a:t> Circuit Court of Appeals</a:t>
            </a:r>
          </a:p>
          <a:p>
            <a:pPr>
              <a:lnSpc>
                <a:spcPct val="70000"/>
              </a:lnSpc>
              <a:spcBef>
                <a:spcPts val="1000"/>
              </a:spcBef>
              <a:buClr>
                <a:schemeClr val="dk1"/>
              </a:buClr>
              <a:buSzPts val="1595"/>
            </a:pPr>
            <a:endParaRPr lang="en-US" sz="2800" dirty="0"/>
          </a:p>
          <a:p>
            <a:pPr marL="0" indent="0">
              <a:lnSpc>
                <a:spcPct val="70000"/>
              </a:lnSpc>
              <a:spcBef>
                <a:spcPts val="1000"/>
              </a:spcBef>
              <a:buClr>
                <a:schemeClr val="dk1"/>
              </a:buClr>
              <a:buSzPts val="1595"/>
              <a:buNone/>
            </a:pPr>
            <a:endParaRPr lang="en-US" sz="2800" dirty="0"/>
          </a:p>
        </p:txBody>
      </p:sp>
      <p:sp>
        <p:nvSpPr>
          <p:cNvPr id="3" name="Slide Number Placeholder 2">
            <a:extLst>
              <a:ext uri="{FF2B5EF4-FFF2-40B4-BE49-F238E27FC236}">
                <a16:creationId xmlns:a16="http://schemas.microsoft.com/office/drawing/2014/main" id="{DFEABEFB-2EB4-41BD-B77A-F1ED593780EB}"/>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50</a:t>
            </a:fld>
            <a:endParaRPr lang="en-US" dirty="0">
              <a:solidFill>
                <a:prstClr val="black">
                  <a:tint val="75000"/>
                </a:prstClr>
              </a:solidFill>
            </a:endParaRPr>
          </a:p>
        </p:txBody>
      </p:sp>
    </p:spTree>
    <p:extLst>
      <p:ext uri="{BB962C8B-B14F-4D97-AF65-F5344CB8AC3E}">
        <p14:creationId xmlns:p14="http://schemas.microsoft.com/office/powerpoint/2010/main" val="693188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4E972-7E0D-4391-99A7-3FA8E9A8D934}"/>
              </a:ext>
            </a:extLst>
          </p:cNvPr>
          <p:cNvSpPr>
            <a:spLocks noGrp="1"/>
          </p:cNvSpPr>
          <p:nvPr>
            <p:ph type="title"/>
          </p:nvPr>
        </p:nvSpPr>
        <p:spPr/>
        <p:txBody>
          <a:bodyPr/>
          <a:lstStyle/>
          <a:p>
            <a:r>
              <a:rPr lang="en-US" dirty="0"/>
              <a:t>What If …</a:t>
            </a:r>
          </a:p>
        </p:txBody>
      </p:sp>
      <p:sp>
        <p:nvSpPr>
          <p:cNvPr id="3" name="Content Placeholder 2">
            <a:extLst>
              <a:ext uri="{FF2B5EF4-FFF2-40B4-BE49-F238E27FC236}">
                <a16:creationId xmlns:a16="http://schemas.microsoft.com/office/drawing/2014/main" id="{8558E4D6-5012-4C10-AF28-FB6942FA6A81}"/>
              </a:ext>
            </a:extLst>
          </p:cNvPr>
          <p:cNvSpPr>
            <a:spLocks noGrp="1"/>
          </p:cNvSpPr>
          <p:nvPr>
            <p:ph idx="1"/>
          </p:nvPr>
        </p:nvSpPr>
        <p:spPr/>
        <p:txBody>
          <a:bodyPr>
            <a:normAutofit lnSpcReduction="10000"/>
          </a:bodyPr>
          <a:lstStyle/>
          <a:p>
            <a:r>
              <a:rPr lang="en-US" dirty="0"/>
              <a:t>Levy had posted on social media a comment that “I am way better than half the students who made varsity”?</a:t>
            </a:r>
          </a:p>
          <a:p>
            <a:r>
              <a:rPr lang="en-US" dirty="0"/>
              <a:t>Levy alleged that the cheerleading coach “plays favorites” with “certain girls, especially if they are blonde”?</a:t>
            </a:r>
          </a:p>
          <a:p>
            <a:r>
              <a:rPr lang="en-US" dirty="0"/>
              <a:t>Levy stated that one of the students who made the varsity cheerleading squad is “an ugly loser”?</a:t>
            </a:r>
          </a:p>
          <a:p>
            <a:endParaRPr lang="en-US" dirty="0"/>
          </a:p>
        </p:txBody>
      </p:sp>
      <p:sp>
        <p:nvSpPr>
          <p:cNvPr id="4" name="Slide Number Placeholder 3">
            <a:extLst>
              <a:ext uri="{FF2B5EF4-FFF2-40B4-BE49-F238E27FC236}">
                <a16:creationId xmlns:a16="http://schemas.microsoft.com/office/drawing/2014/main" id="{96654CDE-7358-4F0B-969D-6BCBC6B5FA16}"/>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51</a:t>
            </a:fld>
            <a:endParaRPr lang="en-US" dirty="0">
              <a:solidFill>
                <a:prstClr val="black">
                  <a:tint val="75000"/>
                </a:prstClr>
              </a:solidFill>
            </a:endParaRPr>
          </a:p>
        </p:txBody>
      </p:sp>
    </p:spTree>
    <p:extLst>
      <p:ext uri="{BB962C8B-B14F-4D97-AF65-F5344CB8AC3E}">
        <p14:creationId xmlns:p14="http://schemas.microsoft.com/office/powerpoint/2010/main" val="29102056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65373-B6E5-232F-30B4-FBFC077338E0}"/>
              </a:ext>
            </a:extLst>
          </p:cNvPr>
          <p:cNvSpPr>
            <a:spLocks noGrp="1"/>
          </p:cNvSpPr>
          <p:nvPr>
            <p:ph type="title"/>
          </p:nvPr>
        </p:nvSpPr>
        <p:spPr/>
        <p:txBody>
          <a:bodyPr/>
          <a:lstStyle/>
          <a:p>
            <a:r>
              <a:rPr lang="en-US" dirty="0"/>
              <a:t>Religious Expression SCOTUS</a:t>
            </a:r>
          </a:p>
        </p:txBody>
      </p:sp>
      <p:sp>
        <p:nvSpPr>
          <p:cNvPr id="3" name="Content Placeholder 2">
            <a:extLst>
              <a:ext uri="{FF2B5EF4-FFF2-40B4-BE49-F238E27FC236}">
                <a16:creationId xmlns:a16="http://schemas.microsoft.com/office/drawing/2014/main" id="{F1D2D121-EE06-1959-C17A-648939D838B8}"/>
              </a:ext>
            </a:extLst>
          </p:cNvPr>
          <p:cNvSpPr>
            <a:spLocks noGrp="1"/>
          </p:cNvSpPr>
          <p:nvPr>
            <p:ph idx="1"/>
          </p:nvPr>
        </p:nvSpPr>
        <p:spPr/>
        <p:txBody>
          <a:bodyPr>
            <a:normAutofit fontScale="92500"/>
          </a:bodyPr>
          <a:lstStyle/>
          <a:p>
            <a:r>
              <a:rPr lang="en-US" dirty="0">
                <a:hlinkClick r:id="rId2"/>
              </a:rPr>
              <a:t>Kennedy v. Bremerton SD </a:t>
            </a:r>
            <a:r>
              <a:rPr lang="en-US" dirty="0"/>
              <a:t>(June 27, 2022)</a:t>
            </a:r>
          </a:p>
          <a:p>
            <a:r>
              <a:rPr lang="en-US" dirty="0"/>
              <a:t>Case involved coach who engaged in prayer immediately after games on the 50-yard line</a:t>
            </a:r>
          </a:p>
          <a:p>
            <a:r>
              <a:rPr lang="en-US" dirty="0"/>
              <a:t>District determined not to renew coach due to his failure to follow district policy and continuing to engage in religious speech in violation of Establishment Clause</a:t>
            </a:r>
          </a:p>
          <a:p>
            <a:r>
              <a:rPr lang="en-US" dirty="0"/>
              <a:t>U.S. Supreme Court determined that district violated rights of coach under First Amendment</a:t>
            </a:r>
          </a:p>
        </p:txBody>
      </p:sp>
      <p:sp>
        <p:nvSpPr>
          <p:cNvPr id="4" name="Slide Number Placeholder 3">
            <a:extLst>
              <a:ext uri="{FF2B5EF4-FFF2-40B4-BE49-F238E27FC236}">
                <a16:creationId xmlns:a16="http://schemas.microsoft.com/office/drawing/2014/main" id="{592BAF38-AEE0-3C70-9481-033522C98675}"/>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52</a:t>
            </a:fld>
            <a:endParaRPr lang="en-US" dirty="0">
              <a:solidFill>
                <a:prstClr val="black">
                  <a:tint val="75000"/>
                </a:prstClr>
              </a:solidFill>
            </a:endParaRPr>
          </a:p>
        </p:txBody>
      </p:sp>
    </p:spTree>
    <p:extLst>
      <p:ext uri="{BB962C8B-B14F-4D97-AF65-F5344CB8AC3E}">
        <p14:creationId xmlns:p14="http://schemas.microsoft.com/office/powerpoint/2010/main" val="26589612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4E6CD-BFD6-31E6-54F3-A70C6EB0C911}"/>
              </a:ext>
            </a:extLst>
          </p:cNvPr>
          <p:cNvSpPr>
            <a:spLocks noGrp="1"/>
          </p:cNvSpPr>
          <p:nvPr>
            <p:ph type="title"/>
          </p:nvPr>
        </p:nvSpPr>
        <p:spPr/>
        <p:txBody>
          <a:bodyPr/>
          <a:lstStyle/>
          <a:p>
            <a:r>
              <a:rPr lang="en-US" dirty="0"/>
              <a:t>Religious Expression (cont’d)</a:t>
            </a:r>
          </a:p>
        </p:txBody>
      </p:sp>
      <p:sp>
        <p:nvSpPr>
          <p:cNvPr id="3" name="Content Placeholder 2">
            <a:extLst>
              <a:ext uri="{FF2B5EF4-FFF2-40B4-BE49-F238E27FC236}">
                <a16:creationId xmlns:a16="http://schemas.microsoft.com/office/drawing/2014/main" id="{B2037CE3-43D7-45BA-3E8C-C6F04EFBB3AA}"/>
              </a:ext>
            </a:extLst>
          </p:cNvPr>
          <p:cNvSpPr>
            <a:spLocks noGrp="1"/>
          </p:cNvSpPr>
          <p:nvPr>
            <p:ph idx="1"/>
          </p:nvPr>
        </p:nvSpPr>
        <p:spPr/>
        <p:txBody>
          <a:bodyPr/>
          <a:lstStyle/>
          <a:p>
            <a:r>
              <a:rPr lang="en-US" dirty="0"/>
              <a:t>Court stressed that speech was during time that other staff members were allowed to engage in personal business</a:t>
            </a:r>
          </a:p>
          <a:p>
            <a:r>
              <a:rPr lang="en-US" dirty="0"/>
              <a:t>Court stressed there was no evidence of coercion of students</a:t>
            </a:r>
          </a:p>
          <a:p>
            <a:r>
              <a:rPr lang="en-US" dirty="0"/>
              <a:t>Court rejected claim that reasonable observable would conclude that prayer amounted to state endorsement of religion</a:t>
            </a:r>
          </a:p>
        </p:txBody>
      </p:sp>
      <p:sp>
        <p:nvSpPr>
          <p:cNvPr id="4" name="Slide Number Placeholder 3">
            <a:extLst>
              <a:ext uri="{FF2B5EF4-FFF2-40B4-BE49-F238E27FC236}">
                <a16:creationId xmlns:a16="http://schemas.microsoft.com/office/drawing/2014/main" id="{5076BB5C-DBB6-BD07-03F7-2B9F3D9CB9EE}"/>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53</a:t>
            </a:fld>
            <a:endParaRPr lang="en-US" dirty="0">
              <a:solidFill>
                <a:prstClr val="black">
                  <a:tint val="75000"/>
                </a:prstClr>
              </a:solidFill>
            </a:endParaRPr>
          </a:p>
        </p:txBody>
      </p:sp>
    </p:spTree>
    <p:extLst>
      <p:ext uri="{BB962C8B-B14F-4D97-AF65-F5344CB8AC3E}">
        <p14:creationId xmlns:p14="http://schemas.microsoft.com/office/powerpoint/2010/main" val="2452865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A6320-D60E-8D8B-9D05-37B066D4E07C}"/>
              </a:ext>
            </a:extLst>
          </p:cNvPr>
          <p:cNvSpPr>
            <a:spLocks noGrp="1"/>
          </p:cNvSpPr>
          <p:nvPr>
            <p:ph type="title"/>
          </p:nvPr>
        </p:nvSpPr>
        <p:spPr/>
        <p:txBody>
          <a:bodyPr/>
          <a:lstStyle/>
          <a:p>
            <a:r>
              <a:rPr lang="en-US" dirty="0"/>
              <a:t>What If a staff member…</a:t>
            </a:r>
          </a:p>
        </p:txBody>
      </p:sp>
      <p:sp>
        <p:nvSpPr>
          <p:cNvPr id="3" name="Content Placeholder 2">
            <a:extLst>
              <a:ext uri="{FF2B5EF4-FFF2-40B4-BE49-F238E27FC236}">
                <a16:creationId xmlns:a16="http://schemas.microsoft.com/office/drawing/2014/main" id="{977F4B96-4311-BF9D-416A-3869AEBB0EF6}"/>
              </a:ext>
            </a:extLst>
          </p:cNvPr>
          <p:cNvSpPr>
            <a:spLocks noGrp="1"/>
          </p:cNvSpPr>
          <p:nvPr>
            <p:ph idx="1"/>
          </p:nvPr>
        </p:nvSpPr>
        <p:spPr/>
        <p:txBody>
          <a:bodyPr>
            <a:normAutofit fontScale="92500" lnSpcReduction="20000"/>
          </a:bodyPr>
          <a:lstStyle/>
          <a:p>
            <a:r>
              <a:rPr lang="en-US" dirty="0"/>
              <a:t>Wishes to wear jewelry with religious connotations</a:t>
            </a:r>
          </a:p>
          <a:p>
            <a:r>
              <a:rPr lang="en-US" dirty="0"/>
              <a:t>Wishes to incorporate discussion of religion into the social studies curriculum</a:t>
            </a:r>
          </a:p>
          <a:p>
            <a:r>
              <a:rPr lang="en-US" dirty="0"/>
              <a:t>Wishes to share personal information with students in class about attending a family ceremony with religious connotations</a:t>
            </a:r>
          </a:p>
          <a:p>
            <a:r>
              <a:rPr lang="en-US" dirty="0"/>
              <a:t>Wishes to serve as a club advisor for a religious student club</a:t>
            </a:r>
          </a:p>
          <a:p>
            <a:r>
              <a:rPr lang="en-US" dirty="0"/>
              <a:t>Wishes to lead students in prayer prior to an athletic event</a:t>
            </a:r>
          </a:p>
        </p:txBody>
      </p:sp>
      <p:sp>
        <p:nvSpPr>
          <p:cNvPr id="4" name="Slide Number Placeholder 3">
            <a:extLst>
              <a:ext uri="{FF2B5EF4-FFF2-40B4-BE49-F238E27FC236}">
                <a16:creationId xmlns:a16="http://schemas.microsoft.com/office/drawing/2014/main" id="{382FB17A-707D-B584-0338-17F05793D662}"/>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54</a:t>
            </a:fld>
            <a:endParaRPr lang="en-US" dirty="0">
              <a:solidFill>
                <a:prstClr val="black">
                  <a:tint val="75000"/>
                </a:prstClr>
              </a:solidFill>
            </a:endParaRPr>
          </a:p>
        </p:txBody>
      </p:sp>
    </p:spTree>
    <p:extLst>
      <p:ext uri="{BB962C8B-B14F-4D97-AF65-F5344CB8AC3E}">
        <p14:creationId xmlns:p14="http://schemas.microsoft.com/office/powerpoint/2010/main" val="37725931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57200" y="1828800"/>
            <a:ext cx="8229600" cy="4373563"/>
          </a:xfrm>
        </p:spPr>
        <p:txBody>
          <a:bodyPr>
            <a:normAutofit/>
          </a:bodyPr>
          <a:lstStyle/>
          <a:p>
            <a:pPr marL="800100" indent="-457200"/>
            <a:r>
              <a:rPr lang="en-US" sz="2800" dirty="0"/>
              <a:t>Did the statement concern a matter of general public concern?</a:t>
            </a:r>
          </a:p>
          <a:p>
            <a:pPr indent="457200" eaLnBrk="1" hangingPunct="1"/>
            <a:r>
              <a:rPr lang="en-US" sz="2800" dirty="0"/>
              <a:t> Was the employee speaking as a private 	citizen or during the course of his duties?</a:t>
            </a:r>
          </a:p>
          <a:p>
            <a:pPr indent="457200" eaLnBrk="1" hangingPunct="1"/>
            <a:r>
              <a:rPr lang="en-US" sz="2800" dirty="0"/>
              <a:t> Was the statement likely to disrupt a close 	working relationship?</a:t>
            </a:r>
          </a:p>
        </p:txBody>
      </p:sp>
      <p:sp>
        <p:nvSpPr>
          <p:cNvPr id="24166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u="sng" dirty="0"/>
              <a:t>Staff Speech Issues </a:t>
            </a:r>
            <a:br>
              <a:rPr lang="en-US" u="sng" dirty="0"/>
            </a:br>
            <a:r>
              <a:rPr lang="en-US" u="sng" dirty="0"/>
              <a:t>“Pickering Balancing Test”</a:t>
            </a:r>
          </a:p>
        </p:txBody>
      </p:sp>
      <p:sp>
        <p:nvSpPr>
          <p:cNvPr id="6" name="Slide Number Placeholder 5"/>
          <p:cNvSpPr>
            <a:spLocks noGrp="1"/>
          </p:cNvSpPr>
          <p:nvPr>
            <p:ph type="sldNum" sz="quarter" idx="12"/>
          </p:nvPr>
        </p:nvSpPr>
        <p:spPr/>
        <p:txBody>
          <a:bodyPr/>
          <a:lstStyle/>
          <a:p>
            <a:fld id="{28B879BA-DDCD-46FE-B6EE-109284A3169F}" type="slidenum">
              <a:rPr lang="en-US" smtClean="0"/>
              <a:pPr/>
              <a:t>55</a:t>
            </a:fld>
            <a:endParaRPr lang="en-US" dirty="0"/>
          </a:p>
        </p:txBody>
      </p:sp>
    </p:spTree>
    <p:extLst>
      <p:ext uri="{BB962C8B-B14F-4D97-AF65-F5344CB8AC3E}">
        <p14:creationId xmlns:p14="http://schemas.microsoft.com/office/powerpoint/2010/main" val="21122980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Receiving allegations and launching an </a:t>
            </a:r>
            <a:r>
              <a:rPr lang="en-US" dirty="0" err="1"/>
              <a:t>hib</a:t>
            </a:r>
            <a:r>
              <a:rPr lang="en-US" dirty="0"/>
              <a:t> investigation</a:t>
            </a:r>
          </a:p>
        </p:txBody>
      </p:sp>
    </p:spTree>
    <p:extLst>
      <p:ext uri="{BB962C8B-B14F-4D97-AF65-F5344CB8AC3E}">
        <p14:creationId xmlns:p14="http://schemas.microsoft.com/office/powerpoint/2010/main" val="16522714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sng" strike="noStrike" cap="none" dirty="0">
                <a:solidFill>
                  <a:schemeClr val="dk1"/>
                </a:solidFill>
                <a:latin typeface="Calibri"/>
                <a:ea typeface="Calibri"/>
                <a:cs typeface="Calibri"/>
                <a:sym typeface="Calibri"/>
              </a:rPr>
              <a:t>Investigation Steps</a:t>
            </a:r>
          </a:p>
        </p:txBody>
      </p:sp>
      <p:sp>
        <p:nvSpPr>
          <p:cNvPr id="147" name="Shape 147"/>
          <p:cNvSpPr txBox="1">
            <a:spLocks noGrp="1"/>
          </p:cNvSpPr>
          <p:nvPr>
            <p:ph idx="1"/>
          </p:nvPr>
        </p:nvSpPr>
        <p:spPr>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dk1"/>
              </a:buClr>
              <a:buSzPct val="101818"/>
              <a:buFont typeface="Arial"/>
              <a:buChar char="•"/>
            </a:pPr>
            <a:r>
              <a:rPr lang="en-US" sz="2240" b="1" i="0" u="none" strike="noStrike" cap="none" dirty="0">
                <a:solidFill>
                  <a:schemeClr val="dk1"/>
                </a:solidFill>
                <a:latin typeface="Calibri"/>
                <a:ea typeface="Calibri"/>
                <a:cs typeface="Calibri"/>
                <a:sym typeface="Calibri"/>
              </a:rPr>
              <a:t>KNOW YOUR STANDARD OPERATING PROCEDURES!</a:t>
            </a:r>
          </a:p>
          <a:p>
            <a:pPr marL="342900" marR="0" lvl="0" indent="-342900" algn="l" rtl="0">
              <a:lnSpc>
                <a:spcPct val="80000"/>
              </a:lnSpc>
              <a:spcBef>
                <a:spcPts val="0"/>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HIB complaint filed (Staff must report incident on day it occurs, follow up in writing)</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Principal initiates investigation and responds to Code of Conduct issues (Key Q - Is this an allegation of HIB?)</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ABS leads investigation (10 school days to complete)</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ABS writes HIB Report (within 2 school days of completing investigation)</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Superintendent signs off on HIB response</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Board informed of incident</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Parent/Guardian notified of outcome, right to hearing (within 5 days of school board being informed)</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Hearing occurs if requested</a:t>
            </a:r>
          </a:p>
          <a:p>
            <a:pPr marL="342900" marR="0" lvl="0" indent="-342900" algn="l" rtl="0">
              <a:lnSpc>
                <a:spcPct val="80000"/>
              </a:lnSpc>
              <a:spcBef>
                <a:spcPts val="448"/>
              </a:spcBef>
              <a:spcAft>
                <a:spcPts val="0"/>
              </a:spcAft>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BOE votes to affirm, reject or modify</a:t>
            </a:r>
          </a:p>
          <a:p>
            <a:pPr marL="342900" marR="0" lvl="0" indent="-342900" algn="l" rtl="0">
              <a:lnSpc>
                <a:spcPct val="80000"/>
              </a:lnSpc>
              <a:spcBef>
                <a:spcPts val="448"/>
              </a:spcBef>
              <a:buClr>
                <a:schemeClr val="dk1"/>
              </a:buClr>
              <a:buSzPct val="101818"/>
              <a:buFont typeface="Arial"/>
              <a:buChar char="•"/>
            </a:pPr>
            <a:r>
              <a:rPr lang="en-US" sz="2240" b="0" i="0" u="none" strike="noStrike" cap="none" dirty="0">
                <a:solidFill>
                  <a:schemeClr val="dk1"/>
                </a:solidFill>
                <a:latin typeface="Calibri"/>
                <a:ea typeface="Calibri"/>
                <a:cs typeface="Calibri"/>
                <a:sym typeface="Calibri"/>
              </a:rPr>
              <a:t>Parent retains rights to appeal, pursue other legal avenues</a:t>
            </a:r>
          </a:p>
        </p:txBody>
      </p:sp>
      <p:pic>
        <p:nvPicPr>
          <p:cNvPr id="148" name="Shape 148"/>
          <p:cNvPicPr preferRelativeResize="0"/>
          <p:nvPr/>
        </p:nvPicPr>
        <p:blipFill rotWithShape="1">
          <a:blip r:embed="rId3">
            <a:alphaModFix/>
          </a:blip>
          <a:srcRect/>
          <a:stretch/>
        </p:blipFill>
        <p:spPr>
          <a:xfrm>
            <a:off x="7373111" y="129857"/>
            <a:ext cx="1313688" cy="1432559"/>
          </a:xfrm>
          <a:prstGeom prst="rect">
            <a:avLst/>
          </a:prstGeom>
          <a:noFill/>
          <a:ln>
            <a:noFill/>
          </a:ln>
        </p:spPr>
      </p:pic>
      <p:sp>
        <p:nvSpPr>
          <p:cNvPr id="2" name="Slide Number Placeholder 1">
            <a:extLst>
              <a:ext uri="{FF2B5EF4-FFF2-40B4-BE49-F238E27FC236}">
                <a16:creationId xmlns:a16="http://schemas.microsoft.com/office/drawing/2014/main" id="{47FBC67B-E722-4798-ACEC-5122D87CD7F1}"/>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57</a:t>
            </a:fld>
            <a:endParaRPr lang="en-US" dirty="0">
              <a:solidFill>
                <a:prstClr val="black">
                  <a:tint val="75000"/>
                </a:prstClr>
              </a:solidFill>
            </a:endParaRPr>
          </a:p>
        </p:txBody>
      </p:sp>
    </p:spTree>
    <p:extLst>
      <p:ext uri="{BB962C8B-B14F-4D97-AF65-F5344CB8AC3E}">
        <p14:creationId xmlns:p14="http://schemas.microsoft.com/office/powerpoint/2010/main" val="3888920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Receiving HIB Allegations &amp; Launching an HIB Investigation</a:t>
            </a:r>
          </a:p>
        </p:txBody>
      </p:sp>
      <p:sp>
        <p:nvSpPr>
          <p:cNvPr id="3" name="Content Placeholder 2"/>
          <p:cNvSpPr>
            <a:spLocks noGrp="1"/>
          </p:cNvSpPr>
          <p:nvPr>
            <p:ph idx="1"/>
          </p:nvPr>
        </p:nvSpPr>
        <p:spPr>
          <a:xfrm>
            <a:off x="457200" y="2897579"/>
            <a:ext cx="8229600" cy="3228590"/>
          </a:xfrm>
        </p:spPr>
        <p:txBody>
          <a:bodyPr>
            <a:normAutofit/>
          </a:bodyPr>
          <a:lstStyle/>
          <a:p>
            <a:r>
              <a:rPr lang="en-US" sz="3600" dirty="0"/>
              <a:t>What was said or written?</a:t>
            </a:r>
          </a:p>
          <a:p>
            <a:r>
              <a:rPr lang="en-US" sz="3600" dirty="0"/>
              <a:t>Who said or wrote it?</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58</a:t>
            </a:fld>
            <a:endParaRPr lang="en-US" dirty="0"/>
          </a:p>
        </p:txBody>
      </p:sp>
    </p:spTree>
    <p:extLst>
      <p:ext uri="{BB962C8B-B14F-4D97-AF65-F5344CB8AC3E}">
        <p14:creationId xmlns:p14="http://schemas.microsoft.com/office/powerpoint/2010/main" val="1021798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Said or Written?</a:t>
            </a:r>
          </a:p>
        </p:txBody>
      </p:sp>
      <p:sp>
        <p:nvSpPr>
          <p:cNvPr id="3" name="Content Placeholder 2"/>
          <p:cNvSpPr>
            <a:spLocks noGrp="1"/>
          </p:cNvSpPr>
          <p:nvPr>
            <p:ph idx="1"/>
          </p:nvPr>
        </p:nvSpPr>
        <p:spPr/>
        <p:txBody>
          <a:bodyPr>
            <a:normAutofit fontScale="92500"/>
          </a:bodyPr>
          <a:lstStyle/>
          <a:p>
            <a:r>
              <a:rPr lang="en-US" dirty="0"/>
              <a:t>Did the reporter specifically allege that a student was “harassed,” “intimidated,” or “bullied”?</a:t>
            </a:r>
          </a:p>
          <a:p>
            <a:r>
              <a:rPr lang="en-US" dirty="0"/>
              <a:t>If so, does the school district have a local policy that allows for an Initial Threshold Assessment?</a:t>
            </a:r>
          </a:p>
          <a:p>
            <a:r>
              <a:rPr lang="en-US" dirty="0"/>
              <a:t>Even if the words “harassment,” “intimidation,” or “bullying” were not used, does the description of the alleged incident (if true) meet or potentially meet the criteria for HIB under NJ law? </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59</a:t>
            </a:fld>
            <a:endParaRPr lang="en-US" dirty="0"/>
          </a:p>
        </p:txBody>
      </p:sp>
    </p:spTree>
    <p:extLst>
      <p:ext uri="{BB962C8B-B14F-4D97-AF65-F5344CB8AC3E}">
        <p14:creationId xmlns:p14="http://schemas.microsoft.com/office/powerpoint/2010/main" val="269172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p:txBody>
          <a:bodyPr/>
          <a:lstStyle/>
          <a:p>
            <a:r>
              <a:rPr lang="en-US" u="sng" dirty="0">
                <a:sym typeface="Arial"/>
              </a:rPr>
              <a:t>HIB Defined</a:t>
            </a:r>
            <a:endParaRPr lang="en-US" u="sng" dirty="0"/>
          </a:p>
        </p:txBody>
      </p:sp>
      <p:sp>
        <p:nvSpPr>
          <p:cNvPr id="214" name="Shape 214"/>
          <p:cNvSpPr txBox="1">
            <a:spLocks noGrp="1"/>
          </p:cNvSpPr>
          <p:nvPr>
            <p:ph idx="1"/>
          </p:nvPr>
        </p:nvSpPr>
        <p:spPr/>
        <p:txBody>
          <a:bodyPr/>
          <a:lstStyle/>
          <a:p>
            <a:r>
              <a:rPr lang="en-US" dirty="0"/>
              <a:t>Can include gestures, written, verbal &amp; physical acts, &amp; electronic communication</a:t>
            </a:r>
          </a:p>
          <a:p>
            <a:r>
              <a:rPr lang="en-US" dirty="0"/>
              <a:t>May be single or series of incidents</a:t>
            </a:r>
          </a:p>
          <a:p>
            <a:r>
              <a:rPr lang="en-US" dirty="0"/>
              <a:t>Can take place on school property, school-sponsored function or school bus, or off school grounds</a:t>
            </a:r>
          </a:p>
          <a:p>
            <a:endParaRPr lang="en-US" dirty="0"/>
          </a:p>
          <a:p>
            <a:endParaRPr lang="en-US" dirty="0">
              <a:sym typeface="Arial"/>
            </a:endParaRPr>
          </a:p>
        </p:txBody>
      </p:sp>
      <p:sp>
        <p:nvSpPr>
          <p:cNvPr id="2" name="Slide Number Placeholder 1">
            <a:extLst>
              <a:ext uri="{FF2B5EF4-FFF2-40B4-BE49-F238E27FC236}">
                <a16:creationId xmlns:a16="http://schemas.microsoft.com/office/drawing/2014/main" id="{81DD879D-B2C9-4C4E-B4DA-17BE91E763A1}"/>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20332037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Allegations</a:t>
            </a:r>
          </a:p>
        </p:txBody>
      </p:sp>
      <p:sp>
        <p:nvSpPr>
          <p:cNvPr id="3" name="Content Placeholder 2"/>
          <p:cNvSpPr>
            <a:spLocks noGrp="1"/>
          </p:cNvSpPr>
          <p:nvPr>
            <p:ph idx="1"/>
          </p:nvPr>
        </p:nvSpPr>
        <p:spPr/>
        <p:txBody>
          <a:bodyPr/>
          <a:lstStyle/>
          <a:p>
            <a:r>
              <a:rPr lang="en-US" dirty="0"/>
              <a:t>Students</a:t>
            </a:r>
          </a:p>
          <a:p>
            <a:r>
              <a:rPr lang="en-US" dirty="0"/>
              <a:t>Parents</a:t>
            </a:r>
          </a:p>
          <a:p>
            <a:r>
              <a:rPr lang="en-US" dirty="0"/>
              <a:t>Staff Members</a:t>
            </a:r>
          </a:p>
          <a:p>
            <a:r>
              <a:rPr lang="en-US" dirty="0"/>
              <a:t>Law Enforcement</a:t>
            </a:r>
          </a:p>
          <a:p>
            <a:r>
              <a:rPr lang="en-US" dirty="0"/>
              <a:t>Others (shared time schools, APSSDs, community organizations, other school districts)</a:t>
            </a:r>
          </a:p>
          <a:p>
            <a:r>
              <a:rPr lang="en-US" dirty="0"/>
              <a:t>Anonymous </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60</a:t>
            </a:fld>
            <a:endParaRPr lang="en-US" dirty="0"/>
          </a:p>
        </p:txBody>
      </p:sp>
    </p:spTree>
    <p:extLst>
      <p:ext uri="{BB962C8B-B14F-4D97-AF65-F5344CB8AC3E}">
        <p14:creationId xmlns:p14="http://schemas.microsoft.com/office/powerpoint/2010/main" val="37593723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a:t>
            </a:r>
          </a:p>
        </p:txBody>
      </p:sp>
      <p:sp>
        <p:nvSpPr>
          <p:cNvPr id="3" name="Content Placeholder 2"/>
          <p:cNvSpPr>
            <a:spLocks noGrp="1"/>
          </p:cNvSpPr>
          <p:nvPr>
            <p:ph idx="1"/>
          </p:nvPr>
        </p:nvSpPr>
        <p:spPr/>
        <p:txBody>
          <a:bodyPr/>
          <a:lstStyle/>
          <a:p>
            <a:r>
              <a:rPr lang="en-US" dirty="0"/>
              <a:t>May report to any staff member or volunteer</a:t>
            </a:r>
          </a:p>
          <a:p>
            <a:r>
              <a:rPr lang="en-US" dirty="0"/>
              <a:t>May report incident verbally and/or in writing</a:t>
            </a:r>
          </a:p>
          <a:p>
            <a:pPr lvl="1"/>
            <a:r>
              <a:rPr lang="en-US" dirty="0"/>
              <a:t>Always try to get a written student statement</a:t>
            </a:r>
          </a:p>
          <a:p>
            <a:r>
              <a:rPr lang="en-US" dirty="0"/>
              <a:t>May describe allegations without using the words “harassment” “intimidation” or “bullying”</a:t>
            </a:r>
          </a:p>
          <a:p>
            <a:r>
              <a:rPr lang="en-US" dirty="0"/>
              <a:t>No deadline on making a report</a:t>
            </a:r>
          </a:p>
          <a:p>
            <a:r>
              <a:rPr lang="en-US" dirty="0"/>
              <a:t>May report incident anonymously</a:t>
            </a:r>
          </a:p>
          <a:p>
            <a:endParaRPr lang="en-US" dirty="0"/>
          </a:p>
          <a:p>
            <a:endParaRPr lang="en-US"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61</a:t>
            </a:fld>
            <a:endParaRPr lang="en-US" dirty="0"/>
          </a:p>
        </p:txBody>
      </p:sp>
    </p:spTree>
    <p:extLst>
      <p:ext uri="{BB962C8B-B14F-4D97-AF65-F5344CB8AC3E}">
        <p14:creationId xmlns:p14="http://schemas.microsoft.com/office/powerpoint/2010/main" val="29200947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Anonymous Student Reports</a:t>
            </a:r>
          </a:p>
        </p:txBody>
      </p:sp>
      <p:sp>
        <p:nvSpPr>
          <p:cNvPr id="3" name="Content Placeholder 2"/>
          <p:cNvSpPr>
            <a:spLocks noGrp="1"/>
          </p:cNvSpPr>
          <p:nvPr>
            <p:ph idx="1"/>
          </p:nvPr>
        </p:nvSpPr>
        <p:spPr/>
        <p:txBody>
          <a:bodyPr>
            <a:normAutofit fontScale="85000" lnSpcReduction="20000"/>
          </a:bodyPr>
          <a:lstStyle/>
          <a:p>
            <a:r>
              <a:rPr lang="en-US" dirty="0"/>
              <a:t>Must have an option for anonymous reporting in every school</a:t>
            </a:r>
          </a:p>
          <a:p>
            <a:r>
              <a:rPr lang="en-US" dirty="0"/>
              <a:t>Students need to be made aware of this option</a:t>
            </a:r>
          </a:p>
          <a:p>
            <a:r>
              <a:rPr lang="en-US" dirty="0"/>
              <a:t>May have physical option and/or Apps that allow for anonymous reporting</a:t>
            </a:r>
          </a:p>
          <a:p>
            <a:r>
              <a:rPr lang="en-US" dirty="0"/>
              <a:t>Cannot conclude that HIB occurred based solely on anonymous report</a:t>
            </a:r>
          </a:p>
          <a:p>
            <a:r>
              <a:rPr lang="en-US" dirty="0"/>
              <a:t>Some anonymous reports may be too vague to pursue</a:t>
            </a:r>
          </a:p>
          <a:p>
            <a:r>
              <a:rPr lang="en-US" dirty="0"/>
              <a:t>If a school or district has not received any anonymous reports over an extended time period, may raise questions about whether a viable system exists</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62</a:t>
            </a:fld>
            <a:endParaRPr lang="en-US" dirty="0"/>
          </a:p>
        </p:txBody>
      </p:sp>
    </p:spTree>
    <p:extLst>
      <p:ext uri="{BB962C8B-B14F-4D97-AF65-F5344CB8AC3E}">
        <p14:creationId xmlns:p14="http://schemas.microsoft.com/office/powerpoint/2010/main" val="28366233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Parents</a:t>
            </a:r>
          </a:p>
        </p:txBody>
      </p:sp>
      <p:sp>
        <p:nvSpPr>
          <p:cNvPr id="3" name="Content Placeholder 2"/>
          <p:cNvSpPr>
            <a:spLocks noGrp="1"/>
          </p:cNvSpPr>
          <p:nvPr>
            <p:ph idx="1"/>
          </p:nvPr>
        </p:nvSpPr>
        <p:spPr/>
        <p:txBody>
          <a:bodyPr>
            <a:normAutofit fontScale="92500"/>
          </a:bodyPr>
          <a:lstStyle/>
          <a:p>
            <a:r>
              <a:rPr lang="en-US" dirty="0"/>
              <a:t>Should be encouraged to submit written allegations, but can’t be required to do so</a:t>
            </a:r>
          </a:p>
          <a:p>
            <a:r>
              <a:rPr lang="en-US" dirty="0"/>
              <a:t>If parent describes alleged behavior that meets HIB definition, investigation must be launched, even if parent doesn’t want that to occur</a:t>
            </a:r>
          </a:p>
          <a:p>
            <a:r>
              <a:rPr lang="en-US" dirty="0"/>
              <a:t>Parents should be advised about the law, district policy and their due process rights</a:t>
            </a:r>
          </a:p>
          <a:p>
            <a:r>
              <a:rPr lang="en-US" dirty="0"/>
              <a:t>Information should be prominently displayed on website on how to report alleged HIB</a:t>
            </a:r>
          </a:p>
          <a:p>
            <a:endParaRPr lang="en-US"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63</a:t>
            </a:fld>
            <a:endParaRPr lang="en-US" dirty="0"/>
          </a:p>
        </p:txBody>
      </p:sp>
    </p:spTree>
    <p:extLst>
      <p:ext uri="{BB962C8B-B14F-4D97-AF65-F5344CB8AC3E}">
        <p14:creationId xmlns:p14="http://schemas.microsoft.com/office/powerpoint/2010/main" val="29950303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Members</a:t>
            </a:r>
          </a:p>
        </p:txBody>
      </p:sp>
      <p:sp>
        <p:nvSpPr>
          <p:cNvPr id="3" name="Content Placeholder 2"/>
          <p:cNvSpPr>
            <a:spLocks noGrp="1"/>
          </p:cNvSpPr>
          <p:nvPr>
            <p:ph idx="1"/>
          </p:nvPr>
        </p:nvSpPr>
        <p:spPr/>
        <p:txBody>
          <a:bodyPr>
            <a:normAutofit fontScale="77500" lnSpcReduction="20000"/>
          </a:bodyPr>
          <a:lstStyle/>
          <a:p>
            <a:r>
              <a:rPr lang="en-US" dirty="0"/>
              <a:t>Must report incident verbally to the principal the same day it occurs</a:t>
            </a:r>
          </a:p>
          <a:p>
            <a:pPr lvl="1"/>
            <a:r>
              <a:rPr lang="en-US" dirty="0"/>
              <a:t>E.g., alleged incident occurs during evening school function, needs to be reported to principal or designee that evening, not the next day</a:t>
            </a:r>
          </a:p>
          <a:p>
            <a:pPr lvl="1"/>
            <a:r>
              <a:rPr lang="en-US" dirty="0"/>
              <a:t>Ideally verbal report should happen in short time span, not waiting many hours (district is allowed to have higher standard if it chooses)</a:t>
            </a:r>
          </a:p>
          <a:p>
            <a:r>
              <a:rPr lang="en-US" dirty="0"/>
              <a:t>Must follow up in writing within 2 school days of the verbal report</a:t>
            </a:r>
          </a:p>
          <a:p>
            <a:pPr lvl="1"/>
            <a:r>
              <a:rPr lang="en-US" dirty="0"/>
              <a:t>Ideally written statement should be provided same day or next day</a:t>
            </a:r>
          </a:p>
          <a:p>
            <a:r>
              <a:rPr lang="en-US" dirty="0"/>
              <a:t>Cannot report anonymously</a:t>
            </a:r>
          </a:p>
          <a:p>
            <a:r>
              <a:rPr lang="en-US" dirty="0"/>
              <a:t>May trigger required report by district to law enforcement</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64</a:t>
            </a:fld>
            <a:endParaRPr lang="en-US" dirty="0"/>
          </a:p>
        </p:txBody>
      </p:sp>
    </p:spTree>
    <p:extLst>
      <p:ext uri="{BB962C8B-B14F-4D97-AF65-F5344CB8AC3E}">
        <p14:creationId xmlns:p14="http://schemas.microsoft.com/office/powerpoint/2010/main" val="27773082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Enforcement</a:t>
            </a:r>
          </a:p>
        </p:txBody>
      </p:sp>
      <p:sp>
        <p:nvSpPr>
          <p:cNvPr id="3" name="Content Placeholder 2"/>
          <p:cNvSpPr>
            <a:spLocks noGrp="1"/>
          </p:cNvSpPr>
          <p:nvPr>
            <p:ph idx="1"/>
          </p:nvPr>
        </p:nvSpPr>
        <p:spPr/>
        <p:txBody>
          <a:bodyPr>
            <a:normAutofit fontScale="92500"/>
          </a:bodyPr>
          <a:lstStyle/>
          <a:p>
            <a:r>
              <a:rPr lang="en-US" dirty="0"/>
              <a:t>Under MOA, law enforcement is expected to report information it learns to schools regarding potential HIB incidents</a:t>
            </a:r>
          </a:p>
          <a:p>
            <a:r>
              <a:rPr lang="en-US" dirty="0"/>
              <a:t>If incident involves potential criminal offenses, law enforcement has right to take the lead in investigation and require district to stay its HIB investigation</a:t>
            </a:r>
          </a:p>
          <a:p>
            <a:r>
              <a:rPr lang="en-US" dirty="0"/>
              <a:t>Must be notified about any bias-related act (local law enforcement and county prosecutor’s office)</a:t>
            </a:r>
          </a:p>
          <a:p>
            <a:endParaRPr lang="en-US"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65</a:t>
            </a:fld>
            <a:endParaRPr lang="en-US" dirty="0"/>
          </a:p>
        </p:txBody>
      </p:sp>
    </p:spTree>
    <p:extLst>
      <p:ext uri="{BB962C8B-B14F-4D97-AF65-F5344CB8AC3E}">
        <p14:creationId xmlns:p14="http://schemas.microsoft.com/office/powerpoint/2010/main" val="3385813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411162"/>
          </a:xfrm>
        </p:spPr>
        <p:txBody>
          <a:bodyPr>
            <a:normAutofit fontScale="90000"/>
          </a:bodyPr>
          <a:lstStyle/>
          <a:p>
            <a:r>
              <a:rPr lang="en-US" sz="3600" dirty="0"/>
              <a:t>2019 Revised Memorandum of Agreement</a:t>
            </a:r>
          </a:p>
        </p:txBody>
      </p:sp>
      <p:sp>
        <p:nvSpPr>
          <p:cNvPr id="3" name="Content Placeholder 2"/>
          <p:cNvSpPr>
            <a:spLocks noGrp="1"/>
          </p:cNvSpPr>
          <p:nvPr>
            <p:ph idx="1"/>
          </p:nvPr>
        </p:nvSpPr>
        <p:spPr>
          <a:xfrm>
            <a:off x="457200" y="762000"/>
            <a:ext cx="8229600" cy="5638800"/>
          </a:xfrm>
        </p:spPr>
        <p:txBody>
          <a:bodyPr>
            <a:normAutofit/>
          </a:bodyPr>
          <a:lstStyle/>
          <a:p>
            <a:pPr algn="ctr">
              <a:buNone/>
            </a:pPr>
            <a:r>
              <a:rPr lang="en-US" sz="2800" u="sng" dirty="0">
                <a:solidFill>
                  <a:srgbClr val="FF0000"/>
                </a:solidFill>
              </a:rPr>
              <a:t>4.4.6 Coordination of HIB and Criminal Investigations</a:t>
            </a:r>
          </a:p>
          <a:p>
            <a:r>
              <a:rPr lang="en-US" sz="2800" dirty="0"/>
              <a:t>HIB investigations should be suspended or “stayed” when deemed appropriate and requested by LE</a:t>
            </a:r>
          </a:p>
          <a:p>
            <a:pPr lvl="1"/>
            <a:r>
              <a:rPr lang="en-US" sz="2400" dirty="0"/>
              <a:t>Must be an affirmative request from LE</a:t>
            </a:r>
          </a:p>
          <a:p>
            <a:pPr lvl="1"/>
            <a:r>
              <a:rPr lang="en-US" sz="2400" dirty="0"/>
              <a:t>SD must immediately memorialize the request in writing</a:t>
            </a:r>
          </a:p>
          <a:p>
            <a:pPr lvl="1"/>
            <a:r>
              <a:rPr lang="en-US" sz="2400" dirty="0"/>
              <a:t>SD must advise parent/guardian of alleged victim/perpetrator:</a:t>
            </a:r>
          </a:p>
          <a:p>
            <a:pPr lvl="2"/>
            <a:r>
              <a:rPr lang="en-US" sz="2000" dirty="0"/>
              <a:t>Of Law Enforcement’s request to stay</a:t>
            </a:r>
          </a:p>
          <a:p>
            <a:pPr lvl="2"/>
            <a:r>
              <a:rPr lang="en-US" sz="2000" dirty="0"/>
              <a:t>That time limit to file a complaint with OCR is not delayed due to LE’s request for a stay</a:t>
            </a:r>
          </a:p>
          <a:p>
            <a:pPr lvl="1"/>
            <a:r>
              <a:rPr lang="en-US" sz="2400" dirty="0"/>
              <a:t>If parent/guardian objects, LE must “seek appropriate legal assistance from the County Prosecutor’s Office to obtain a formal Court Order compelling the stay.”</a:t>
            </a:r>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66</a:t>
            </a:fld>
            <a:endParaRPr lang="en-US" dirty="0"/>
          </a:p>
        </p:txBody>
      </p:sp>
    </p:spTree>
    <p:extLst>
      <p:ext uri="{BB962C8B-B14F-4D97-AF65-F5344CB8AC3E}">
        <p14:creationId xmlns:p14="http://schemas.microsoft.com/office/powerpoint/2010/main" val="1368626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p:txBody>
          <a:bodyPr>
            <a:normAutofit fontScale="90000"/>
          </a:bodyPr>
          <a:lstStyle/>
          <a:p>
            <a:r>
              <a:rPr lang="en-US" u="sng" dirty="0"/>
              <a:t>Role of Approved Private Schools for Students with Disabilities (APSSDs)</a:t>
            </a:r>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67</a:t>
            </a:fld>
            <a:endParaRPr lang="en-US" dirty="0"/>
          </a:p>
        </p:txBody>
      </p:sp>
    </p:spTree>
    <p:extLst>
      <p:ext uri="{BB962C8B-B14F-4D97-AF65-F5344CB8AC3E}">
        <p14:creationId xmlns:p14="http://schemas.microsoft.com/office/powerpoint/2010/main" val="19796355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p:txBody>
          <a:bodyPr>
            <a:normAutofit fontScale="90000"/>
          </a:bodyPr>
          <a:lstStyle/>
          <a:p>
            <a:r>
              <a:rPr lang="en-US" u="sng" dirty="0"/>
              <a:t>Role of Approved Private Schools for Students with Disabilities (APSSDs)</a:t>
            </a:r>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68</a:t>
            </a:fld>
            <a:endParaRPr lang="en-US" dirty="0"/>
          </a:p>
        </p:txBody>
      </p:sp>
    </p:spTree>
    <p:extLst>
      <p:ext uri="{BB962C8B-B14F-4D97-AF65-F5344CB8AC3E}">
        <p14:creationId xmlns:p14="http://schemas.microsoft.com/office/powerpoint/2010/main" val="5467954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Others</a:t>
            </a:r>
          </a:p>
        </p:txBody>
      </p:sp>
      <p:sp>
        <p:nvSpPr>
          <p:cNvPr id="3" name="Content Placeholder 2"/>
          <p:cNvSpPr>
            <a:spLocks noGrp="1"/>
          </p:cNvSpPr>
          <p:nvPr>
            <p:ph idx="1"/>
          </p:nvPr>
        </p:nvSpPr>
        <p:spPr/>
        <p:txBody>
          <a:bodyPr/>
          <a:lstStyle/>
          <a:p>
            <a:r>
              <a:rPr lang="en-US" dirty="0"/>
              <a:t>Vendors</a:t>
            </a:r>
          </a:p>
          <a:p>
            <a:r>
              <a:rPr lang="en-US" dirty="0"/>
              <a:t>Shared time schools</a:t>
            </a:r>
          </a:p>
          <a:p>
            <a:r>
              <a:rPr lang="en-US" dirty="0"/>
              <a:t>Other placements for students under IDEA</a:t>
            </a:r>
          </a:p>
          <a:p>
            <a:r>
              <a:rPr lang="en-US" dirty="0"/>
              <a:t>Community /private organizations</a:t>
            </a:r>
          </a:p>
          <a:p>
            <a:r>
              <a:rPr lang="en-US" dirty="0"/>
              <a:t>Other school districts</a:t>
            </a:r>
          </a:p>
          <a:p>
            <a:r>
              <a:rPr lang="en-US" dirty="0"/>
              <a:t>Other witnesses</a:t>
            </a:r>
          </a:p>
          <a:p>
            <a:endParaRPr lang="en-US" dirty="0"/>
          </a:p>
        </p:txBody>
      </p:sp>
      <p:sp>
        <p:nvSpPr>
          <p:cNvPr id="5" name="Slide Number Placeholder 4"/>
          <p:cNvSpPr>
            <a:spLocks noGrp="1"/>
          </p:cNvSpPr>
          <p:nvPr>
            <p:ph type="sldNum" sz="quarter" idx="12"/>
          </p:nvPr>
        </p:nvSpPr>
        <p:spPr/>
        <p:txBody>
          <a:bodyPr/>
          <a:lstStyle/>
          <a:p>
            <a:pPr>
              <a:defRPr/>
            </a:pPr>
            <a:fld id="{E443D2D3-79D4-425E-A51E-1C8F275C5E7B}" type="slidenum">
              <a:rPr lang="en-US" smtClean="0"/>
              <a:pPr>
                <a:defRPr/>
              </a:pPr>
              <a:t>69</a:t>
            </a:fld>
            <a:endParaRPr lang="en-US" dirty="0"/>
          </a:p>
        </p:txBody>
      </p:sp>
    </p:spTree>
    <p:extLst>
      <p:ext uri="{BB962C8B-B14F-4D97-AF65-F5344CB8AC3E}">
        <p14:creationId xmlns:p14="http://schemas.microsoft.com/office/powerpoint/2010/main" val="426307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p:txBody>
          <a:bodyPr/>
          <a:lstStyle/>
          <a:p>
            <a:r>
              <a:rPr lang="en-US" u="sng" dirty="0">
                <a:sym typeface="Arial"/>
              </a:rPr>
              <a:t>HIB Defined</a:t>
            </a:r>
            <a:endParaRPr lang="en-US" u="sng" dirty="0"/>
          </a:p>
        </p:txBody>
      </p:sp>
      <p:sp>
        <p:nvSpPr>
          <p:cNvPr id="214" name="Shape 214"/>
          <p:cNvSpPr txBox="1">
            <a:spLocks noGrp="1"/>
          </p:cNvSpPr>
          <p:nvPr>
            <p:ph idx="1"/>
          </p:nvPr>
        </p:nvSpPr>
        <p:spPr/>
        <p:txBody>
          <a:bodyPr>
            <a:normAutofit fontScale="92500" lnSpcReduction="10000"/>
          </a:bodyPr>
          <a:lstStyle/>
          <a:p>
            <a:r>
              <a:rPr lang="en-US" altLang="en-US" b="1" dirty="0"/>
              <a:t>The gesture, act or communication is reasonably perceived to be motivated by any actual or perceived characteristic:</a:t>
            </a:r>
            <a:endParaRPr lang="en-US" altLang="en-US" dirty="0"/>
          </a:p>
          <a:p>
            <a:pPr lvl="1"/>
            <a:r>
              <a:rPr lang="en-US" altLang="en-US" dirty="0"/>
              <a:t>Race, color, religion, ancestry, national origin, gender, sexual orientation, gender identity and expression, mental, physical or sensory disability or any other distinguishing characteristic</a:t>
            </a:r>
          </a:p>
          <a:p>
            <a:pPr lvl="2"/>
            <a:r>
              <a:rPr lang="en-US" altLang="en-US" b="1" i="1" dirty="0"/>
              <a:t>“Other Distinguishing Characteristic” is broadly interpreted</a:t>
            </a:r>
          </a:p>
          <a:p>
            <a:pPr marL="1028700" lvl="2" indent="0">
              <a:buNone/>
            </a:pPr>
            <a:r>
              <a:rPr lang="en-US" altLang="en-US" i="1" dirty="0"/>
              <a:t>	- Vegetarianism, lice, quiet, new kid, parents, etc.</a:t>
            </a:r>
          </a:p>
          <a:p>
            <a:pPr marL="1028700" lvl="2" indent="0">
              <a:buNone/>
            </a:pPr>
            <a:r>
              <a:rPr lang="en-US" altLang="en-US" i="1" dirty="0"/>
              <a:t>	- HOWEVER, need evidence to support conclusion regarding characteristic, can’t simply check “Other”</a:t>
            </a:r>
          </a:p>
          <a:p>
            <a:endParaRPr lang="en-US" dirty="0"/>
          </a:p>
          <a:p>
            <a:endParaRPr lang="en-US" dirty="0">
              <a:sym typeface="Arial"/>
            </a:endParaRPr>
          </a:p>
        </p:txBody>
      </p:sp>
      <p:sp>
        <p:nvSpPr>
          <p:cNvPr id="2" name="Slide Number Placeholder 1">
            <a:extLst>
              <a:ext uri="{FF2B5EF4-FFF2-40B4-BE49-F238E27FC236}">
                <a16:creationId xmlns:a16="http://schemas.microsoft.com/office/drawing/2014/main" id="{75527570-C6BA-441B-A024-996D47826E7D}"/>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2744697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Law</a:t>
            </a:r>
          </a:p>
        </p:txBody>
      </p:sp>
    </p:spTree>
    <p:extLst>
      <p:ext uri="{BB962C8B-B14F-4D97-AF65-F5344CB8AC3E}">
        <p14:creationId xmlns:p14="http://schemas.microsoft.com/office/powerpoint/2010/main" val="3669696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152400" y="1295400"/>
            <a:ext cx="8915400" cy="5410200"/>
          </a:xfrm>
        </p:spPr>
        <p:txBody>
          <a:bodyPr>
            <a:normAutofit fontScale="85000" lnSpcReduction="20000"/>
          </a:bodyPr>
          <a:lstStyle/>
          <a:p>
            <a:pPr marL="0" indent="0" algn="ctr">
              <a:lnSpc>
                <a:spcPct val="120000"/>
              </a:lnSpc>
              <a:buNone/>
              <a:defRPr/>
            </a:pPr>
            <a:r>
              <a:rPr lang="en-US" altLang="en-US" sz="2800" b="1" dirty="0">
                <a:solidFill>
                  <a:srgbClr val="3B8EDE"/>
                </a:solidFill>
              </a:rPr>
              <a:t>Dickerson v. Wallkill Valley Regional Bd. of Ed., </a:t>
            </a:r>
          </a:p>
          <a:p>
            <a:pPr marL="0" indent="0" algn="ctr">
              <a:lnSpc>
                <a:spcPct val="120000"/>
              </a:lnSpc>
              <a:buNone/>
              <a:defRPr/>
            </a:pPr>
            <a:r>
              <a:rPr lang="en-US" altLang="en-US" sz="2800" b="1" dirty="0">
                <a:solidFill>
                  <a:srgbClr val="3B8EDE"/>
                </a:solidFill>
              </a:rPr>
              <a:t>U.S. Dist. Ct. N.J., 6/1/2020</a:t>
            </a:r>
          </a:p>
          <a:p>
            <a:pPr>
              <a:lnSpc>
                <a:spcPct val="120000"/>
              </a:lnSpc>
              <a:defRPr/>
            </a:pPr>
            <a:r>
              <a:rPr lang="en-US" altLang="en-US" sz="2800" dirty="0"/>
              <a:t>Allegations that BOE, principal and superintendent violated NJLAD, U.S. Civil Rights Act and N.J. Civil Rights Act. Defendants motion to dismiss denied.</a:t>
            </a:r>
          </a:p>
          <a:p>
            <a:pPr>
              <a:lnSpc>
                <a:spcPct val="120000"/>
              </a:lnSpc>
              <a:defRPr/>
            </a:pPr>
            <a:r>
              <a:rPr lang="en-US" altLang="en-US" sz="2800" dirty="0"/>
              <a:t>HS basketball game at which it was alleged that spectators made monkey sounds, shouted the “n” word and “monkey” at student during the game. Student allegedly suffered psychological distress, PTSD, anxiety and depression.</a:t>
            </a:r>
          </a:p>
          <a:p>
            <a:pPr>
              <a:lnSpc>
                <a:spcPct val="120000"/>
              </a:lnSpc>
              <a:defRPr/>
            </a:pPr>
            <a:r>
              <a:rPr lang="en-US" altLang="en-US" sz="2800" b="1" dirty="0"/>
              <a:t>Principal/superintendent’s failure to respond to fans and decision to eject student’s father may have been so unreasonable so that one could infer that principal/superintendent acted with deliberate indifference. </a:t>
            </a:r>
            <a:r>
              <a:rPr lang="en-US" altLang="en-US" sz="2800" dirty="0"/>
              <a:t>BOE/adm allegedly not HIB compliant.</a:t>
            </a:r>
            <a:endParaRPr lang="en-US" altLang="en-US" sz="2800" b="1" dirty="0"/>
          </a:p>
          <a:p>
            <a:pPr>
              <a:lnSpc>
                <a:spcPct val="120000"/>
              </a:lnSpc>
              <a:defRPr/>
            </a:pPr>
            <a:endParaRPr lang="en-US" altLang="en-US" sz="2800" dirty="0"/>
          </a:p>
          <a:p>
            <a:pPr>
              <a:lnSpc>
                <a:spcPct val="120000"/>
              </a:lnSpc>
              <a:defRPr/>
            </a:pPr>
            <a:endParaRPr lang="en-US" altLang="en-US" sz="3800" b="1" dirty="0">
              <a:solidFill>
                <a:srgbClr val="3868D4"/>
              </a:solidFill>
            </a:endParaRPr>
          </a:p>
        </p:txBody>
      </p:sp>
      <p:sp>
        <p:nvSpPr>
          <p:cNvPr id="24578" name="Title 1"/>
          <p:cNvSpPr>
            <a:spLocks noGrp="1"/>
          </p:cNvSpPr>
          <p:nvPr>
            <p:ph type="title"/>
          </p:nvPr>
        </p:nvSpPr>
        <p:spPr>
          <a:xfrm>
            <a:off x="0" y="152400"/>
            <a:ext cx="9144000" cy="1143000"/>
          </a:xfrm>
          <a:noFill/>
          <a:ln>
            <a:noFill/>
          </a:ln>
        </p:spPr>
        <p:txBody>
          <a:bodyPr spcFirstLastPara="1" wrap="square" lIns="91425" tIns="45700" rIns="91425" bIns="45700" anchor="ctr" anchorCtr="0">
            <a:normAutofit/>
          </a:bodyPr>
          <a:lstStyle/>
          <a:p>
            <a:r>
              <a:rPr lang="en-US" altLang="en-US" sz="4000" u="sng" dirty="0"/>
              <a:t>New Jersey Anti-Bullying Case Law</a:t>
            </a:r>
          </a:p>
        </p:txBody>
      </p:sp>
      <p:sp>
        <p:nvSpPr>
          <p:cNvPr id="2" name="Slide Number Placeholder 1">
            <a:extLst>
              <a:ext uri="{FF2B5EF4-FFF2-40B4-BE49-F238E27FC236}">
                <a16:creationId xmlns:a16="http://schemas.microsoft.com/office/drawing/2014/main" id="{F1EC5C31-B888-41EB-B593-25F1E82DED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71</a:t>
            </a:fld>
            <a:endParaRPr lang="en-US" dirty="0"/>
          </a:p>
        </p:txBody>
      </p:sp>
    </p:spTree>
    <p:extLst>
      <p:ext uri="{BB962C8B-B14F-4D97-AF65-F5344CB8AC3E}">
        <p14:creationId xmlns:p14="http://schemas.microsoft.com/office/powerpoint/2010/main" val="11365335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228600" y="1095153"/>
            <a:ext cx="8686800" cy="5610447"/>
          </a:xfrm>
        </p:spPr>
        <p:txBody>
          <a:bodyPr>
            <a:normAutofit fontScale="62500" lnSpcReduction="20000"/>
          </a:bodyPr>
          <a:lstStyle/>
          <a:p>
            <a:pPr marL="0" indent="0" algn="ctr">
              <a:lnSpc>
                <a:spcPct val="120000"/>
              </a:lnSpc>
              <a:buNone/>
              <a:defRPr/>
            </a:pPr>
            <a:r>
              <a:rPr lang="en-US" altLang="en-US" sz="3800" b="1" dirty="0">
                <a:solidFill>
                  <a:srgbClr val="3B8EDE"/>
                </a:solidFill>
              </a:rPr>
              <a:t>Dickerson v. Wallkill Valley Regional Bd. of Ed., </a:t>
            </a:r>
          </a:p>
          <a:p>
            <a:pPr marL="0" indent="0" algn="ctr">
              <a:lnSpc>
                <a:spcPct val="120000"/>
              </a:lnSpc>
              <a:buNone/>
              <a:defRPr/>
            </a:pPr>
            <a:r>
              <a:rPr lang="en-US" altLang="en-US" sz="3800" b="1" dirty="0">
                <a:solidFill>
                  <a:srgbClr val="3B8EDE"/>
                </a:solidFill>
              </a:rPr>
              <a:t>U.S. Dist. Ct. N.J., 6/1/2020</a:t>
            </a:r>
          </a:p>
          <a:p>
            <a:pPr>
              <a:lnSpc>
                <a:spcPct val="120000"/>
              </a:lnSpc>
              <a:defRPr/>
            </a:pPr>
            <a:r>
              <a:rPr lang="en-US" altLang="en-US" sz="3800" dirty="0"/>
              <a:t>Third circuit has not ruled conclusively on issue of whether there is a clearly established 14th amendment right protecting a student from an administrator’s deliberate indifference to racial harassment by other students. </a:t>
            </a:r>
          </a:p>
          <a:p>
            <a:pPr>
              <a:lnSpc>
                <a:spcPct val="120000"/>
              </a:lnSpc>
              <a:defRPr/>
            </a:pPr>
            <a:r>
              <a:rPr lang="en-US" altLang="en-US" sz="3800" b="1" dirty="0"/>
              <a:t>Argument that principal/superintendent knew of an incident of HIB and failed to take sufficient action to minimize or eliminate the HIB; principal/superintendent may be subject to disciplinary action. </a:t>
            </a:r>
            <a:r>
              <a:rPr lang="en-US" altLang="en-US" sz="3800" b="1" i="1" dirty="0"/>
              <a:t>N.J.S.A. </a:t>
            </a:r>
            <a:r>
              <a:rPr lang="en-US" altLang="en-US" sz="3800" b="1" dirty="0"/>
              <a:t>18A:37-16</a:t>
            </a:r>
          </a:p>
          <a:p>
            <a:pPr>
              <a:lnSpc>
                <a:spcPct val="120000"/>
              </a:lnSpc>
              <a:defRPr/>
            </a:pPr>
            <a:r>
              <a:rPr lang="en-US" altLang="en-US" sz="3800" dirty="0"/>
              <a:t>Principal/superintendent may have individual NJLAD liability. Was aware of </a:t>
            </a:r>
            <a:r>
              <a:rPr lang="en-US" sz="3800" dirty="0"/>
              <a:t>racially motivated harassment, present while it was ongoing and he did nothing to put an end to it; was deliberately indifferent. Duty as superintendent to respond.  </a:t>
            </a:r>
            <a:endParaRPr lang="en-US" altLang="en-US" sz="3800" dirty="0"/>
          </a:p>
          <a:p>
            <a:pPr>
              <a:lnSpc>
                <a:spcPct val="120000"/>
              </a:lnSpc>
              <a:defRPr/>
            </a:pPr>
            <a:endParaRPr lang="en-US" altLang="en-US" sz="3800" dirty="0"/>
          </a:p>
        </p:txBody>
      </p:sp>
      <p:sp>
        <p:nvSpPr>
          <p:cNvPr id="24578" name="Title 1"/>
          <p:cNvSpPr>
            <a:spLocks noGrp="1"/>
          </p:cNvSpPr>
          <p:nvPr>
            <p:ph type="title"/>
          </p:nvPr>
        </p:nvSpPr>
        <p:spPr>
          <a:xfrm>
            <a:off x="0" y="152400"/>
            <a:ext cx="9144000" cy="1143000"/>
          </a:xfrm>
          <a:noFill/>
          <a:ln>
            <a:noFill/>
          </a:ln>
        </p:spPr>
        <p:txBody>
          <a:bodyPr spcFirstLastPara="1" wrap="square" lIns="91425" tIns="45700" rIns="91425" bIns="45700" anchor="ctr" anchorCtr="0">
            <a:normAutofit/>
          </a:bodyPr>
          <a:lstStyle/>
          <a:p>
            <a:r>
              <a:rPr lang="en-US" altLang="en-US" sz="4000" u="sng" dirty="0"/>
              <a:t>New Jersey Anti-Bullying Case Law</a:t>
            </a:r>
          </a:p>
        </p:txBody>
      </p:sp>
      <p:sp>
        <p:nvSpPr>
          <p:cNvPr id="2" name="Slide Number Placeholder 1">
            <a:extLst>
              <a:ext uri="{FF2B5EF4-FFF2-40B4-BE49-F238E27FC236}">
                <a16:creationId xmlns:a16="http://schemas.microsoft.com/office/drawing/2014/main" id="{966E2C50-69B0-4C76-B57C-FC4B821376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72</a:t>
            </a:fld>
            <a:endParaRPr lang="en-US" dirty="0"/>
          </a:p>
        </p:txBody>
      </p:sp>
    </p:spTree>
    <p:extLst>
      <p:ext uri="{BB962C8B-B14F-4D97-AF65-F5344CB8AC3E}">
        <p14:creationId xmlns:p14="http://schemas.microsoft.com/office/powerpoint/2010/main" val="24525629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36525"/>
            <a:ext cx="8229600" cy="1143000"/>
          </a:xfrm>
          <a:noFill/>
          <a:ln>
            <a:noFill/>
          </a:ln>
        </p:spPr>
        <p:txBody>
          <a:bodyPr spcFirstLastPara="1" wrap="square" lIns="91425" tIns="45700" rIns="91425" bIns="45700" anchor="ctr" anchorCtr="0">
            <a:normAutofit fontScale="90000"/>
          </a:bodyPr>
          <a:lstStyle/>
          <a:p>
            <a:r>
              <a:rPr lang="en-US" altLang="en-US" sz="4000" u="sng" dirty="0"/>
              <a:t>New Jersey Case Law – </a:t>
            </a:r>
            <a:br>
              <a:rPr lang="en-US" altLang="en-US" sz="4000" u="sng" dirty="0"/>
            </a:br>
            <a:r>
              <a:rPr lang="en-US" altLang="en-US" sz="4000" u="sng" dirty="0"/>
              <a:t>Equally Mean Coach</a:t>
            </a:r>
          </a:p>
        </p:txBody>
      </p:sp>
      <p:sp>
        <p:nvSpPr>
          <p:cNvPr id="3" name="Content Placeholder 2"/>
          <p:cNvSpPr>
            <a:spLocks noGrp="1"/>
          </p:cNvSpPr>
          <p:nvPr>
            <p:ph idx="1"/>
          </p:nvPr>
        </p:nvSpPr>
        <p:spPr>
          <a:xfrm>
            <a:off x="457200" y="1816925"/>
            <a:ext cx="8229600" cy="4539425"/>
          </a:xfrm>
        </p:spPr>
        <p:txBody>
          <a:bodyPr>
            <a:normAutofit/>
          </a:bodyPr>
          <a:lstStyle/>
          <a:p>
            <a:pPr marL="0" marR="76200" indent="0" algn="ctr">
              <a:lnSpc>
                <a:spcPct val="70000"/>
              </a:lnSpc>
              <a:spcBef>
                <a:spcPts val="1200"/>
              </a:spcBef>
              <a:buNone/>
            </a:pPr>
            <a:r>
              <a:rPr lang="en-US" sz="2400" b="1" dirty="0">
                <a:solidFill>
                  <a:srgbClr val="3B8EDE"/>
                </a:solidFill>
                <a:effectLst/>
                <a:ea typeface="Times New Roman" panose="02020603050405020304" pitchFamily="18" charset="0"/>
                <a:cs typeface="Calibri" panose="020F0502020204030204" pitchFamily="34" charset="0"/>
              </a:rPr>
              <a:t>J.B. o/b/o J.B. v. Bd. of Ed. of the No. Valley Reg. H.S. District, Commissioner 4/13/2021</a:t>
            </a:r>
            <a:endParaRPr lang="en-US" sz="2400" dirty="0"/>
          </a:p>
          <a:p>
            <a:pPr marR="76200">
              <a:lnSpc>
                <a:spcPct val="97000"/>
              </a:lnSpc>
              <a:spcBef>
                <a:spcPts val="1200"/>
              </a:spcBef>
            </a:pPr>
            <a:r>
              <a:rPr lang="en-US" sz="2200" dirty="0"/>
              <a:t>Parent alleged that soccer coach bullied her son because of his commitment to academics. After review of the ABS report which found no HIB violation, the Board concluded that the HIB investigation failed to demonstrate that the student was a protected class member or possessed an actual or perceived distinguishing characteristic which served as motivation for the alleged bullying. Parent asserted that student’s commitment to academics and his status as a student were distinguishing characteristics. </a:t>
            </a:r>
            <a:endParaRPr lang="en-US" sz="2200" dirty="0">
              <a:solidFill>
                <a:srgbClr val="3868D4"/>
              </a:solidFill>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B8FCBDE3-669A-42E8-838C-78923B291A98}"/>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73</a:t>
            </a:fld>
            <a:endParaRPr lang="en-US" dirty="0">
              <a:solidFill>
                <a:prstClr val="black">
                  <a:tint val="75000"/>
                </a:prstClr>
              </a:solidFill>
            </a:endParaRPr>
          </a:p>
        </p:txBody>
      </p:sp>
    </p:spTree>
    <p:extLst>
      <p:ext uri="{BB962C8B-B14F-4D97-AF65-F5344CB8AC3E}">
        <p14:creationId xmlns:p14="http://schemas.microsoft.com/office/powerpoint/2010/main" val="5165360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29212"/>
            <a:ext cx="8229600" cy="1143000"/>
          </a:xfrm>
          <a:noFill/>
          <a:ln>
            <a:noFill/>
          </a:ln>
        </p:spPr>
        <p:txBody>
          <a:bodyPr spcFirstLastPara="1" wrap="square" lIns="91425" tIns="45700" rIns="91425" bIns="45700" anchor="ctr" anchorCtr="0">
            <a:normAutofit/>
          </a:bodyPr>
          <a:lstStyle/>
          <a:p>
            <a:r>
              <a:rPr lang="en-US" altLang="en-US" sz="4000" u="sng" dirty="0"/>
              <a:t>New Jersey Anti-Bullying Case Law</a:t>
            </a:r>
          </a:p>
        </p:txBody>
      </p:sp>
      <p:sp>
        <p:nvSpPr>
          <p:cNvPr id="3" name="Content Placeholder 2"/>
          <p:cNvSpPr>
            <a:spLocks noGrp="1"/>
          </p:cNvSpPr>
          <p:nvPr>
            <p:ph idx="1"/>
          </p:nvPr>
        </p:nvSpPr>
        <p:spPr>
          <a:xfrm>
            <a:off x="457200" y="1272212"/>
            <a:ext cx="8229600" cy="5084138"/>
          </a:xfrm>
        </p:spPr>
        <p:txBody>
          <a:bodyPr>
            <a:normAutofit/>
          </a:bodyPr>
          <a:lstStyle/>
          <a:p>
            <a:pPr marL="0" marR="76200" indent="0" algn="ctr">
              <a:lnSpc>
                <a:spcPct val="70000"/>
              </a:lnSpc>
              <a:spcBef>
                <a:spcPts val="1200"/>
              </a:spcBef>
              <a:buNone/>
            </a:pPr>
            <a:r>
              <a:rPr lang="en-US" sz="2400" b="1" dirty="0">
                <a:solidFill>
                  <a:srgbClr val="3B8EDE"/>
                </a:solidFill>
                <a:effectLst/>
                <a:latin typeface="Calibri" panose="020F0502020204030204" pitchFamily="34" charset="0"/>
                <a:ea typeface="Times New Roman" panose="02020603050405020304" pitchFamily="18" charset="0"/>
                <a:cs typeface="Calibri" panose="020F0502020204030204" pitchFamily="34" charset="0"/>
              </a:rPr>
              <a:t>J.B. </a:t>
            </a:r>
            <a:r>
              <a:rPr lang="en-US" sz="2400" b="1" dirty="0">
                <a:solidFill>
                  <a:srgbClr val="3B8EDE"/>
                </a:solidFill>
                <a:latin typeface="Calibri" panose="020F0502020204030204" pitchFamily="34" charset="0"/>
                <a:ea typeface="Times New Roman" panose="02020603050405020304" pitchFamily="18" charset="0"/>
                <a:cs typeface="Calibri" panose="020F0502020204030204" pitchFamily="34" charset="0"/>
              </a:rPr>
              <a:t>o/b/o J.B. v. Bd. of Ed. of the No. Valley Reg. H.S. District, Commissioner 4/13/2021</a:t>
            </a:r>
            <a:endParaRPr lang="en-US" sz="2400" b="1" dirty="0">
              <a:solidFill>
                <a:srgbClr val="3B8EDE"/>
              </a:solidFill>
              <a:effectLst/>
              <a:latin typeface="Calibri" panose="020F0502020204030204" pitchFamily="34" charset="0"/>
              <a:ea typeface="Times New Roman" panose="02020603050405020304" pitchFamily="18" charset="0"/>
              <a:cs typeface="Calibri" panose="020F0502020204030204" pitchFamily="34" charset="0"/>
            </a:endParaRPr>
          </a:p>
          <a:p>
            <a:pPr marR="76200">
              <a:lnSpc>
                <a:spcPct val="97000"/>
              </a:lnSpc>
              <a:spcBef>
                <a:spcPts val="1200"/>
              </a:spcBef>
            </a:pPr>
            <a:r>
              <a:rPr lang="en-US" sz="2200" dirty="0">
                <a:ea typeface="Times New Roman" panose="02020603050405020304" pitchFamily="18" charset="0"/>
                <a:cs typeface="Calibri" panose="020F0502020204030204" pitchFamily="34" charset="0"/>
              </a:rPr>
              <a:t>ALJ determined that the facts in</a:t>
            </a:r>
            <a:r>
              <a:rPr lang="en-US" sz="2200" dirty="0"/>
              <a:t> this case failed to reveal that the coach targeted the student for his academic commitment; </a:t>
            </a:r>
            <a:r>
              <a:rPr lang="en-US" sz="2200" b="1" dirty="0"/>
              <a:t>now-former coach’s questionable treatment of his players was largely universal</a:t>
            </a:r>
            <a:r>
              <a:rPr lang="en-US" sz="2200" dirty="0"/>
              <a:t>; not all aggressive, harmful, or demeaning conduct constitutes a HIB.</a:t>
            </a:r>
          </a:p>
          <a:p>
            <a:pPr marR="76200">
              <a:lnSpc>
                <a:spcPct val="97000"/>
              </a:lnSpc>
              <a:spcBef>
                <a:spcPts val="1200"/>
              </a:spcBef>
            </a:pPr>
            <a:r>
              <a:rPr lang="en-US" sz="2200" dirty="0"/>
              <a:t>Student’s status as a student alone is not a distinguishing characteristic under ABRA.</a:t>
            </a:r>
          </a:p>
          <a:p>
            <a:pPr marR="76200">
              <a:lnSpc>
                <a:spcPct val="97000"/>
              </a:lnSpc>
              <a:spcBef>
                <a:spcPts val="1200"/>
              </a:spcBef>
            </a:pPr>
            <a:r>
              <a:rPr lang="en-US" sz="2200" dirty="0"/>
              <a:t>ALJ concluded that the Board did not act in an arbitrary, capricious, or unreasonable manner in finding that no HIB occurred.  Commissioner agreed and dismissed the petition.</a:t>
            </a:r>
          </a:p>
        </p:txBody>
      </p:sp>
      <p:sp>
        <p:nvSpPr>
          <p:cNvPr id="2" name="Slide Number Placeholder 1">
            <a:extLst>
              <a:ext uri="{FF2B5EF4-FFF2-40B4-BE49-F238E27FC236}">
                <a16:creationId xmlns:a16="http://schemas.microsoft.com/office/drawing/2014/main" id="{1147263C-2CE1-41C0-9464-791B21B30FE3}"/>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74</a:t>
            </a:fld>
            <a:endParaRPr lang="en-US" dirty="0">
              <a:solidFill>
                <a:prstClr val="black">
                  <a:tint val="75000"/>
                </a:prstClr>
              </a:solidFill>
            </a:endParaRPr>
          </a:p>
        </p:txBody>
      </p:sp>
    </p:spTree>
    <p:extLst>
      <p:ext uri="{BB962C8B-B14F-4D97-AF65-F5344CB8AC3E}">
        <p14:creationId xmlns:p14="http://schemas.microsoft.com/office/powerpoint/2010/main" val="10458605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9F67-51D0-46DC-82FC-5BB00ADF28FA}"/>
              </a:ext>
            </a:extLst>
          </p:cNvPr>
          <p:cNvSpPr>
            <a:spLocks noGrp="1"/>
          </p:cNvSpPr>
          <p:nvPr>
            <p:ph type="title"/>
          </p:nvPr>
        </p:nvSpPr>
        <p:spPr>
          <a:xfrm>
            <a:off x="457200" y="274638"/>
            <a:ext cx="8229600" cy="454827"/>
          </a:xfrm>
        </p:spPr>
        <p:txBody>
          <a:bodyPr>
            <a:normAutofit fontScale="90000"/>
          </a:bodyPr>
          <a:lstStyle/>
          <a:p>
            <a:r>
              <a:rPr lang="en-US" dirty="0"/>
              <a:t>New Jersey Anti-Bullying Case Law</a:t>
            </a:r>
          </a:p>
        </p:txBody>
      </p:sp>
      <p:sp>
        <p:nvSpPr>
          <p:cNvPr id="3" name="Content Placeholder 2">
            <a:extLst>
              <a:ext uri="{FF2B5EF4-FFF2-40B4-BE49-F238E27FC236}">
                <a16:creationId xmlns:a16="http://schemas.microsoft.com/office/drawing/2014/main" id="{CFAB8541-7858-44F3-B77F-5FF9DBDB97F4}"/>
              </a:ext>
            </a:extLst>
          </p:cNvPr>
          <p:cNvSpPr>
            <a:spLocks noGrp="1"/>
          </p:cNvSpPr>
          <p:nvPr>
            <p:ph idx="1"/>
          </p:nvPr>
        </p:nvSpPr>
        <p:spPr>
          <a:xfrm>
            <a:off x="457200" y="996593"/>
            <a:ext cx="8229600" cy="5359763"/>
          </a:xfrm>
        </p:spPr>
        <p:txBody>
          <a:bodyPr>
            <a:normAutofit fontScale="62500" lnSpcReduction="20000"/>
          </a:bodyPr>
          <a:lstStyle/>
          <a:p>
            <a:pPr marL="0" indent="0" algn="ctr">
              <a:buNone/>
            </a:pPr>
            <a:r>
              <a:rPr lang="en-US" sz="4000" b="0" i="0" u="sng" dirty="0">
                <a:solidFill>
                  <a:srgbClr val="0056B3"/>
                </a:solidFill>
                <a:effectLst/>
                <a:hlinkClick r:id="rId2"/>
              </a:rPr>
              <a:t>Melanie Sohl v. Board of Education of the Town of Boonton, Morris County, 5/18/2021, (#106-21)</a:t>
            </a:r>
            <a:endParaRPr lang="en-US" sz="4000" u="sng" dirty="0"/>
          </a:p>
          <a:p>
            <a:pPr marL="0" indent="0">
              <a:buNone/>
            </a:pPr>
            <a:r>
              <a:rPr lang="en-US" u="sng" dirty="0"/>
              <a:t>Facts</a:t>
            </a:r>
            <a:r>
              <a:rPr lang="en-US" dirty="0"/>
              <a:t>:</a:t>
            </a:r>
            <a:endParaRPr lang="en-US" u="sng" dirty="0"/>
          </a:p>
          <a:p>
            <a:r>
              <a:rPr lang="en-US" dirty="0"/>
              <a:t>Tenured Teacher allegedly said to an overweight student who was walking slowly to the front of the classroom, “[i]f there was a cupcake up there, you would move faster” in addition to other food-related comments.</a:t>
            </a:r>
          </a:p>
          <a:p>
            <a:r>
              <a:rPr lang="en-US" dirty="0"/>
              <a:t>Student reported the Teacher’s comments</a:t>
            </a:r>
          </a:p>
          <a:p>
            <a:r>
              <a:rPr lang="en-US" dirty="0"/>
              <a:t>Defenses:</a:t>
            </a:r>
          </a:p>
          <a:p>
            <a:pPr lvl="1"/>
            <a:r>
              <a:rPr lang="en-US" dirty="0"/>
              <a:t>Petitioner maintained that she had a good relationship with the student in question and did not commit an act of HIB. </a:t>
            </a:r>
          </a:p>
          <a:p>
            <a:pPr lvl="1"/>
            <a:r>
              <a:rPr lang="en-US" dirty="0"/>
              <a:t>Teacher claimed that she “did not realize that the student might have taken the comment to mean anything other than a motivating comment to get them to the board quicker.” </a:t>
            </a:r>
          </a:p>
          <a:p>
            <a:pPr lvl="1"/>
            <a:r>
              <a:rPr lang="en-US" dirty="0"/>
              <a:t>Further, she contended that the Board failed to comply with the due process requirements </a:t>
            </a:r>
          </a:p>
          <a:p>
            <a:r>
              <a:rPr lang="en-US" dirty="0"/>
              <a:t>Teacher appealed SD’s determination of HIB violation</a:t>
            </a:r>
          </a:p>
          <a:p>
            <a:pPr lvl="1"/>
            <a:r>
              <a:rPr lang="en-US" dirty="0"/>
              <a:t>She received a letter of reprimand &amp; Sensitivity Training</a:t>
            </a:r>
          </a:p>
          <a:p>
            <a:pPr marL="0" indent="0">
              <a:buNone/>
            </a:pPr>
            <a:endParaRPr lang="en-US" u="sng" dirty="0"/>
          </a:p>
          <a:p>
            <a:endParaRPr lang="en-US" dirty="0"/>
          </a:p>
        </p:txBody>
      </p:sp>
      <p:sp>
        <p:nvSpPr>
          <p:cNvPr id="4" name="Slide Number Placeholder 3">
            <a:extLst>
              <a:ext uri="{FF2B5EF4-FFF2-40B4-BE49-F238E27FC236}">
                <a16:creationId xmlns:a16="http://schemas.microsoft.com/office/drawing/2014/main" id="{5417FCBE-8C90-494B-86D0-C3CFB9CD8D4E}"/>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75</a:t>
            </a:fld>
            <a:endParaRPr lang="en-US" dirty="0">
              <a:solidFill>
                <a:prstClr val="black">
                  <a:tint val="75000"/>
                </a:prstClr>
              </a:solidFill>
            </a:endParaRPr>
          </a:p>
        </p:txBody>
      </p:sp>
    </p:spTree>
    <p:extLst>
      <p:ext uri="{BB962C8B-B14F-4D97-AF65-F5344CB8AC3E}">
        <p14:creationId xmlns:p14="http://schemas.microsoft.com/office/powerpoint/2010/main" val="32182723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9F67-51D0-46DC-82FC-5BB00ADF28FA}"/>
              </a:ext>
            </a:extLst>
          </p:cNvPr>
          <p:cNvSpPr>
            <a:spLocks noGrp="1"/>
          </p:cNvSpPr>
          <p:nvPr>
            <p:ph type="title"/>
          </p:nvPr>
        </p:nvSpPr>
        <p:spPr>
          <a:xfrm>
            <a:off x="457200" y="274638"/>
            <a:ext cx="8229600" cy="454827"/>
          </a:xfrm>
        </p:spPr>
        <p:txBody>
          <a:bodyPr>
            <a:normAutofit fontScale="90000"/>
          </a:bodyPr>
          <a:lstStyle/>
          <a:p>
            <a:r>
              <a:rPr lang="en-US" dirty="0"/>
              <a:t>New Jersey Anti-Bullying Case Law</a:t>
            </a:r>
          </a:p>
        </p:txBody>
      </p:sp>
      <p:sp>
        <p:nvSpPr>
          <p:cNvPr id="3" name="Content Placeholder 2">
            <a:extLst>
              <a:ext uri="{FF2B5EF4-FFF2-40B4-BE49-F238E27FC236}">
                <a16:creationId xmlns:a16="http://schemas.microsoft.com/office/drawing/2014/main" id="{CFAB8541-7858-44F3-B77F-5FF9DBDB97F4}"/>
              </a:ext>
            </a:extLst>
          </p:cNvPr>
          <p:cNvSpPr>
            <a:spLocks noGrp="1"/>
          </p:cNvSpPr>
          <p:nvPr>
            <p:ph idx="1"/>
          </p:nvPr>
        </p:nvSpPr>
        <p:spPr>
          <a:xfrm>
            <a:off x="174662" y="996593"/>
            <a:ext cx="8876872" cy="5586769"/>
          </a:xfrm>
        </p:spPr>
        <p:txBody>
          <a:bodyPr>
            <a:normAutofit/>
          </a:bodyPr>
          <a:lstStyle/>
          <a:p>
            <a:pPr marL="0" indent="0" algn="ctr">
              <a:buNone/>
            </a:pPr>
            <a:r>
              <a:rPr lang="en-US" sz="2400" b="0" i="0" u="sng" dirty="0">
                <a:solidFill>
                  <a:srgbClr val="0056B3"/>
                </a:solidFill>
                <a:effectLst/>
                <a:hlinkClick r:id="rId2"/>
              </a:rPr>
              <a:t>Melanie Sohl v. Board of Education of the Town of Boonton, Morris County, 5/18/2021, (#106-21)</a:t>
            </a:r>
            <a:endParaRPr lang="en-US" sz="2400" u="sng" dirty="0"/>
          </a:p>
          <a:p>
            <a:pPr marL="0" indent="0">
              <a:buNone/>
            </a:pPr>
            <a:endParaRPr lang="en-US" sz="1500" u="sng" dirty="0"/>
          </a:p>
          <a:p>
            <a:pPr marL="0" indent="0">
              <a:buNone/>
            </a:pPr>
            <a:r>
              <a:rPr lang="en-US" u="sng" dirty="0"/>
              <a:t>Commissioner Holding</a:t>
            </a:r>
          </a:p>
          <a:p>
            <a:r>
              <a:rPr lang="en-US" dirty="0"/>
              <a:t>Teacher’s Due Process Rights had not been violated</a:t>
            </a:r>
          </a:p>
          <a:p>
            <a:r>
              <a:rPr lang="en-US" dirty="0"/>
              <a:t>Agreed with the ALJ that the Teacher was not entitled to a trial-type adversarial hearing with the opportunity to cross-examine witnesses. </a:t>
            </a:r>
          </a:p>
          <a:p>
            <a:r>
              <a:rPr lang="en-US" dirty="0"/>
              <a:t>Remanded to OAL for a hearing on the merits</a:t>
            </a:r>
          </a:p>
          <a:p>
            <a:pPr lvl="1"/>
            <a:r>
              <a:rPr lang="en-US" dirty="0"/>
              <a:t>Grievance issues re:  Discipline</a:t>
            </a:r>
          </a:p>
          <a:p>
            <a:endParaRPr lang="en-US" dirty="0"/>
          </a:p>
        </p:txBody>
      </p:sp>
      <p:sp>
        <p:nvSpPr>
          <p:cNvPr id="4" name="Slide Number Placeholder 3">
            <a:extLst>
              <a:ext uri="{FF2B5EF4-FFF2-40B4-BE49-F238E27FC236}">
                <a16:creationId xmlns:a16="http://schemas.microsoft.com/office/drawing/2014/main" id="{5417FCBE-8C90-494B-86D0-C3CFB9CD8D4E}"/>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76</a:t>
            </a:fld>
            <a:endParaRPr lang="en-US" dirty="0">
              <a:solidFill>
                <a:prstClr val="black">
                  <a:tint val="75000"/>
                </a:prstClr>
              </a:solidFill>
            </a:endParaRPr>
          </a:p>
        </p:txBody>
      </p:sp>
    </p:spTree>
    <p:extLst>
      <p:ext uri="{BB962C8B-B14F-4D97-AF65-F5344CB8AC3E}">
        <p14:creationId xmlns:p14="http://schemas.microsoft.com/office/powerpoint/2010/main" val="29983160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D0D4-FB00-4E39-8AE3-303DA93DBC38}"/>
              </a:ext>
            </a:extLst>
          </p:cNvPr>
          <p:cNvSpPr>
            <a:spLocks noGrp="1"/>
          </p:cNvSpPr>
          <p:nvPr>
            <p:ph type="title"/>
          </p:nvPr>
        </p:nvSpPr>
        <p:spPr/>
        <p:txBody>
          <a:bodyPr/>
          <a:lstStyle/>
          <a:p>
            <a:r>
              <a:rPr lang="en-US" dirty="0"/>
              <a:t>New Jersey Anti-Bullying Case Law</a:t>
            </a:r>
          </a:p>
        </p:txBody>
      </p:sp>
      <p:sp>
        <p:nvSpPr>
          <p:cNvPr id="3" name="Content Placeholder 2">
            <a:extLst>
              <a:ext uri="{FF2B5EF4-FFF2-40B4-BE49-F238E27FC236}">
                <a16:creationId xmlns:a16="http://schemas.microsoft.com/office/drawing/2014/main" id="{190FADC4-92BE-4093-9C1D-703CC904F641}"/>
              </a:ext>
            </a:extLst>
          </p:cNvPr>
          <p:cNvSpPr>
            <a:spLocks noGrp="1"/>
          </p:cNvSpPr>
          <p:nvPr>
            <p:ph idx="1"/>
          </p:nvPr>
        </p:nvSpPr>
        <p:spPr>
          <a:xfrm>
            <a:off x="457200" y="1445892"/>
            <a:ext cx="8229600" cy="4756150"/>
          </a:xfrm>
        </p:spPr>
        <p:txBody>
          <a:bodyPr>
            <a:normAutofit fontScale="55000" lnSpcReduction="20000"/>
          </a:bodyPr>
          <a:lstStyle/>
          <a:p>
            <a:pPr marL="0" indent="0" algn="ctr">
              <a:buNone/>
            </a:pPr>
            <a:r>
              <a:rPr lang="en-US" sz="4600" b="0" i="0" dirty="0">
                <a:solidFill>
                  <a:srgbClr val="033FAE"/>
                </a:solidFill>
                <a:effectLst/>
                <a:hlinkClick r:id="rId2"/>
              </a:rPr>
              <a:t>L.G., on behalf of minor child, J.A. v. Board of Education of the Borough of Metuchen, Middlesex County, 4/29/2021, (#97-21)</a:t>
            </a:r>
            <a:endParaRPr lang="en-US" sz="4600" b="0" i="0" dirty="0">
              <a:solidFill>
                <a:srgbClr val="033FAE"/>
              </a:solidFill>
              <a:effectLst/>
            </a:endParaRPr>
          </a:p>
          <a:p>
            <a:endParaRPr lang="en-US" dirty="0"/>
          </a:p>
          <a:p>
            <a:r>
              <a:rPr lang="en-US" dirty="0"/>
              <a:t>SD determined that student had committed an act of HIB when he called a Black Student the “N-word.”</a:t>
            </a:r>
          </a:p>
          <a:p>
            <a:r>
              <a:rPr lang="en-US" b="1" dirty="0"/>
              <a:t>Parents suggested that their son’s confession of making the comment was coerced</a:t>
            </a:r>
          </a:p>
          <a:p>
            <a:r>
              <a:rPr lang="en-US" dirty="0"/>
              <a:t>Student that the alleged comment was aimed at was angered by the comment</a:t>
            </a:r>
          </a:p>
          <a:p>
            <a:r>
              <a:rPr lang="en-US" dirty="0"/>
              <a:t>ALJ determined:  </a:t>
            </a:r>
          </a:p>
          <a:p>
            <a:pPr lvl="1"/>
            <a:r>
              <a:rPr lang="en-US" sz="3200" dirty="0"/>
              <a:t>Student admitted using a racial epithet and that the Board’s HIB investigation showed that the epithet was directed at an African American student; </a:t>
            </a:r>
          </a:p>
          <a:p>
            <a:pPr lvl="1"/>
            <a:r>
              <a:rPr lang="en-US" sz="3200" dirty="0"/>
              <a:t>Student’s comments and actions were reasonably perceived as being motivated by a distinguishing characteristic; and </a:t>
            </a:r>
          </a:p>
          <a:p>
            <a:pPr lvl="1"/>
            <a:r>
              <a:rPr lang="en-US" sz="3200" dirty="0"/>
              <a:t>Petitioner has failed to prove that the Board acted in an arbitrary, capricious or unreasonable manner in determining that the student’s behavior constituted HIB. </a:t>
            </a:r>
            <a:endParaRPr lang="en-US" dirty="0"/>
          </a:p>
          <a:p>
            <a:r>
              <a:rPr lang="en-US" dirty="0"/>
              <a:t>Commissioner Affirmed the ALJ Decision</a:t>
            </a:r>
          </a:p>
        </p:txBody>
      </p:sp>
      <p:sp>
        <p:nvSpPr>
          <p:cNvPr id="4" name="Slide Number Placeholder 3">
            <a:extLst>
              <a:ext uri="{FF2B5EF4-FFF2-40B4-BE49-F238E27FC236}">
                <a16:creationId xmlns:a16="http://schemas.microsoft.com/office/drawing/2014/main" id="{877A3F9F-8579-46C1-8A43-8E9EBE203CEB}"/>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77</a:t>
            </a:fld>
            <a:endParaRPr lang="en-US" dirty="0">
              <a:solidFill>
                <a:prstClr val="black">
                  <a:tint val="75000"/>
                </a:prstClr>
              </a:solidFill>
            </a:endParaRPr>
          </a:p>
        </p:txBody>
      </p:sp>
    </p:spTree>
    <p:extLst>
      <p:ext uri="{BB962C8B-B14F-4D97-AF65-F5344CB8AC3E}">
        <p14:creationId xmlns:p14="http://schemas.microsoft.com/office/powerpoint/2010/main" val="895967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u="sng" dirty="0"/>
              <a:t>New Jersey Anti-Bullying Case Law </a:t>
            </a:r>
            <a:endParaRPr lang="en-US" sz="4000" u="sng" dirty="0"/>
          </a:p>
        </p:txBody>
      </p:sp>
      <p:sp>
        <p:nvSpPr>
          <p:cNvPr id="3" name="Content Placeholder 2"/>
          <p:cNvSpPr>
            <a:spLocks noGrp="1"/>
          </p:cNvSpPr>
          <p:nvPr>
            <p:ph idx="1"/>
          </p:nvPr>
        </p:nvSpPr>
        <p:spPr>
          <a:xfrm>
            <a:off x="457200" y="1600200"/>
            <a:ext cx="8229600" cy="4983162"/>
          </a:xfrm>
        </p:spPr>
        <p:txBody>
          <a:bodyPr>
            <a:normAutofit fontScale="55000" lnSpcReduction="20000"/>
          </a:bodyPr>
          <a:lstStyle/>
          <a:p>
            <a:pPr marL="0" indent="0" algn="ctr">
              <a:buNone/>
            </a:pPr>
            <a:r>
              <a:rPr lang="en-US" sz="5300" b="1" i="1" dirty="0">
                <a:solidFill>
                  <a:srgbClr val="0070C0"/>
                </a:solidFill>
              </a:rPr>
              <a:t>W.H. o/b/o Z.A. v. BOE of the City of Beverly, Commissioner 10/21/2021</a:t>
            </a:r>
          </a:p>
          <a:p>
            <a:pPr marL="0" indent="0" algn="ctr">
              <a:buNone/>
            </a:pPr>
            <a:endParaRPr lang="en-US" sz="4600" b="1" i="1" dirty="0">
              <a:solidFill>
                <a:srgbClr val="0070C0"/>
              </a:solidFill>
            </a:endParaRPr>
          </a:p>
          <a:p>
            <a:r>
              <a:rPr lang="en-US" sz="3600" b="1" dirty="0"/>
              <a:t>Parents appealed BOE finding that fifth grader was not the victim of HIB</a:t>
            </a:r>
            <a:r>
              <a:rPr lang="en-US" sz="3600" dirty="0"/>
              <a:t>. Other </a:t>
            </a:r>
            <a:r>
              <a:rPr lang="en-US" sz="3600" b="1" dirty="0"/>
              <a:t>students said mean things to student after his absences from school caused them to lose an attendance contest and miss out on a pizza party. </a:t>
            </a:r>
            <a:r>
              <a:rPr lang="en-US" sz="3600" dirty="0"/>
              <a:t>Students made comments </a:t>
            </a:r>
            <a:r>
              <a:rPr lang="en-US" sz="3600" b="1" dirty="0"/>
              <a:t>about a smell in the cafeteria</a:t>
            </a:r>
            <a:r>
              <a:rPr lang="en-US" sz="3600" dirty="0"/>
              <a:t> that Z.A. felt were directed toward him. </a:t>
            </a:r>
          </a:p>
          <a:p>
            <a:r>
              <a:rPr lang="en-US" sz="3600" dirty="0"/>
              <a:t>ALJ found that  investigation into the alleged incidents of HIB was properly carried out by the Superintendent/Principal.  There was a “</a:t>
            </a:r>
            <a:r>
              <a:rPr lang="en-US" sz="3600" b="1" dirty="0"/>
              <a:t>back and forth” of unkind words </a:t>
            </a:r>
            <a:r>
              <a:rPr lang="en-US" sz="3600" dirty="0"/>
              <a:t>between Z.A. and the other students regarding the effect of his absences on the class’ standing in the March attendance contest; </a:t>
            </a:r>
            <a:r>
              <a:rPr lang="en-US" sz="3600" b="1" dirty="0"/>
              <a:t>no evidence that Z.A. was targeted due to a distinguishing characteristic about him, his race, his gender, his ethnicity, or any element of the HIB statute</a:t>
            </a:r>
            <a:r>
              <a:rPr lang="en-US" sz="3600" dirty="0"/>
              <a:t>. Evidence showed that the incident regarding Z.A.’s attendance represented a </a:t>
            </a:r>
            <a:r>
              <a:rPr lang="en-US" sz="3600" b="1" dirty="0"/>
              <a:t>conflict between students </a:t>
            </a:r>
            <a:r>
              <a:rPr lang="en-US" sz="3600" dirty="0"/>
              <a:t>that did not constitute HIB. </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78</a:t>
            </a:fld>
            <a:endParaRPr lang="en-US" dirty="0"/>
          </a:p>
        </p:txBody>
      </p:sp>
    </p:spTree>
    <p:extLst>
      <p:ext uri="{BB962C8B-B14F-4D97-AF65-F5344CB8AC3E}">
        <p14:creationId xmlns:p14="http://schemas.microsoft.com/office/powerpoint/2010/main" val="28300169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4000" u="sng" dirty="0"/>
              <a:t>New Jersey Anti-Bullying Case Law </a:t>
            </a:r>
            <a:endParaRPr lang="en-US" sz="4000" u="sng"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4600" b="1" i="1" dirty="0">
                <a:solidFill>
                  <a:srgbClr val="0070C0"/>
                </a:solidFill>
              </a:rPr>
              <a:t>W.H. o/b/o Z.A. v. BOE of the City of Beverly, Commissioner 10/21/2021</a:t>
            </a:r>
          </a:p>
          <a:p>
            <a:pPr marL="0" indent="0" algn="ctr">
              <a:buNone/>
            </a:pPr>
            <a:endParaRPr lang="en-US" sz="4600" b="1" i="1" dirty="0">
              <a:solidFill>
                <a:srgbClr val="0070C0"/>
              </a:solidFill>
            </a:endParaRPr>
          </a:p>
          <a:p>
            <a:r>
              <a:rPr lang="en-US" dirty="0"/>
              <a:t>No evidence to dispute Board finding that “smell” comments were unsubstantiated based on surveillance video and interviews with witnesses. </a:t>
            </a:r>
            <a:endParaRPr lang="en-US" b="1" dirty="0"/>
          </a:p>
          <a:p>
            <a:r>
              <a:rPr lang="en-US" dirty="0"/>
              <a:t>ALJ concluded that the petitioner did not meet her burden of demonstrating that the Board’s determination of HIB was arbitrary, capricious, or unreasonable. Accordingly, the ALJ denied petitioner’s appeal.  </a:t>
            </a:r>
          </a:p>
          <a:p>
            <a:r>
              <a:rPr lang="en-US" b="1" dirty="0"/>
              <a:t>Commissioner concurred with the ALJ that the Board did not act in an arbitrary, capricious, or unreasonable manner in rendering its HIB determination.</a:t>
            </a:r>
          </a:p>
        </p:txBody>
      </p:sp>
      <p:sp>
        <p:nvSpPr>
          <p:cNvPr id="4" name="Slide Number Placeholder 3"/>
          <p:cNvSpPr>
            <a:spLocks noGrp="1"/>
          </p:cNvSpPr>
          <p:nvPr>
            <p:ph type="sldNum" sz="quarter" idx="12"/>
          </p:nvPr>
        </p:nvSpPr>
        <p:spPr/>
        <p:txBody>
          <a:bodyPr/>
          <a:lstStyle/>
          <a:p>
            <a:pPr>
              <a:defRPr/>
            </a:pPr>
            <a:fld id="{E443D2D3-79D4-425E-A51E-1C8F275C5E7B}" type="slidenum">
              <a:rPr lang="en-US" smtClean="0"/>
              <a:pPr>
                <a:defRPr/>
              </a:pPr>
              <a:t>79</a:t>
            </a:fld>
            <a:endParaRPr lang="en-US" dirty="0"/>
          </a:p>
        </p:txBody>
      </p:sp>
    </p:spTree>
    <p:extLst>
      <p:ext uri="{BB962C8B-B14F-4D97-AF65-F5344CB8AC3E}">
        <p14:creationId xmlns:p14="http://schemas.microsoft.com/office/powerpoint/2010/main" val="222862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8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000"/>
              <a:buFont typeface="Calibri"/>
              <a:buNone/>
            </a:pPr>
            <a:r>
              <a:rPr lang="en-US" sz="4000" u="sng" dirty="0"/>
              <a:t>New Jersey Case Law – </a:t>
            </a:r>
            <a:br>
              <a:rPr lang="en-US" sz="4000" u="sng" dirty="0"/>
            </a:br>
            <a:r>
              <a:rPr lang="en-US" sz="4000" u="sng" dirty="0"/>
              <a:t>Can’t Assume Characteristic </a:t>
            </a:r>
            <a:endParaRPr dirty="0"/>
          </a:p>
        </p:txBody>
      </p:sp>
      <p:sp>
        <p:nvSpPr>
          <p:cNvPr id="601" name="Google Shape;601;p86"/>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3868D4"/>
              </a:buClr>
              <a:buSzPts val="2590"/>
              <a:buNone/>
            </a:pPr>
            <a:r>
              <a:rPr lang="en-US" sz="3000" b="1" i="1" dirty="0">
                <a:solidFill>
                  <a:srgbClr val="3868D4"/>
                </a:solidFill>
              </a:rPr>
              <a:t>C.S. o/b/o J.S. v. Bd. of Ed. of the Twp. of Lacey Commissioner 10/16/19 </a:t>
            </a:r>
            <a:endParaRPr sz="3000" b="1" i="1" dirty="0">
              <a:solidFill>
                <a:srgbClr val="3868D4"/>
              </a:solidFill>
            </a:endParaRPr>
          </a:p>
          <a:p>
            <a:pPr marL="0" lvl="0" indent="0" algn="ctr" rtl="0">
              <a:lnSpc>
                <a:spcPct val="100000"/>
              </a:lnSpc>
              <a:spcBef>
                <a:spcPts val="0"/>
              </a:spcBef>
              <a:spcAft>
                <a:spcPts val="0"/>
              </a:spcAft>
              <a:buClr>
                <a:srgbClr val="3868D4"/>
              </a:buClr>
              <a:buSzPts val="2590"/>
              <a:buNone/>
            </a:pPr>
            <a:endParaRPr sz="1100" b="1" i="1" dirty="0">
              <a:solidFill>
                <a:srgbClr val="3868D4"/>
              </a:solidFill>
            </a:endParaRPr>
          </a:p>
          <a:p>
            <a:pPr marL="342900" lvl="0" indent="-330835" algn="l" rtl="0">
              <a:lnSpc>
                <a:spcPct val="80000"/>
              </a:lnSpc>
              <a:spcBef>
                <a:spcPts val="518"/>
              </a:spcBef>
              <a:spcAft>
                <a:spcPts val="0"/>
              </a:spcAft>
              <a:buClr>
                <a:schemeClr val="dk1"/>
              </a:buClr>
              <a:buSzPts val="2400"/>
              <a:buChar char="•"/>
            </a:pPr>
            <a:r>
              <a:rPr lang="en-US" sz="2000" dirty="0"/>
              <a:t>Commissioner reversed BOE determination that student committed an act of HIB when she plugged her ears and made gestures about needing earplugs while another student was singing a solo in music class. “I’m going to need ear plugs to get through this part of the concert.” Conduct did not meet statutory definition of HIB. </a:t>
            </a:r>
            <a:endParaRPr sz="2000" dirty="0"/>
          </a:p>
          <a:p>
            <a:pPr marL="342900" lvl="0" indent="0" algn="l" rtl="0">
              <a:lnSpc>
                <a:spcPct val="80000"/>
              </a:lnSpc>
              <a:spcBef>
                <a:spcPts val="518"/>
              </a:spcBef>
              <a:spcAft>
                <a:spcPts val="0"/>
              </a:spcAft>
              <a:buNone/>
            </a:pPr>
            <a:endParaRPr sz="2000" dirty="0"/>
          </a:p>
          <a:p>
            <a:pPr marL="342900" lvl="0" indent="-330835" algn="l" rtl="0">
              <a:lnSpc>
                <a:spcPct val="80000"/>
              </a:lnSpc>
              <a:spcBef>
                <a:spcPts val="518"/>
              </a:spcBef>
              <a:spcAft>
                <a:spcPts val="0"/>
              </a:spcAft>
              <a:buClr>
                <a:schemeClr val="dk1"/>
              </a:buClr>
              <a:buSzPts val="2400"/>
              <a:buChar char="•"/>
            </a:pPr>
            <a:r>
              <a:rPr lang="en-US" sz="2000" dirty="0"/>
              <a:t>Petitioner claimed that she had trouble with noise hypersensitivity, and that her actions had nothing to do with the other student.</a:t>
            </a:r>
            <a:endParaRPr sz="2000" dirty="0"/>
          </a:p>
          <a:p>
            <a:pPr marL="342900" lvl="0" indent="0" algn="l" rtl="0">
              <a:lnSpc>
                <a:spcPct val="80000"/>
              </a:lnSpc>
              <a:spcBef>
                <a:spcPts val="518"/>
              </a:spcBef>
              <a:spcAft>
                <a:spcPts val="0"/>
              </a:spcAft>
              <a:buNone/>
            </a:pPr>
            <a:endParaRPr sz="2000" dirty="0"/>
          </a:p>
          <a:p>
            <a:pPr marL="342900" lvl="0" indent="-330835" algn="l" rtl="0">
              <a:lnSpc>
                <a:spcPct val="80000"/>
              </a:lnSpc>
              <a:spcBef>
                <a:spcPts val="518"/>
              </a:spcBef>
              <a:spcAft>
                <a:spcPts val="0"/>
              </a:spcAft>
              <a:buClr>
                <a:schemeClr val="dk1"/>
              </a:buClr>
              <a:buSzPts val="2400"/>
              <a:buChar char="•"/>
            </a:pPr>
            <a:r>
              <a:rPr lang="en-US" sz="2000" b="1" dirty="0"/>
              <a:t>Alleged conduct appears to stem from the students’ past personal relationship and was not motivated by any actual or perceived distinguishing characteristic</a:t>
            </a:r>
            <a:r>
              <a:rPr lang="en-US" sz="2000" dirty="0"/>
              <a:t>. </a:t>
            </a:r>
            <a:endParaRPr sz="2000" dirty="0"/>
          </a:p>
          <a:p>
            <a:pPr marL="0" lvl="0" indent="0" algn="l" rtl="0">
              <a:lnSpc>
                <a:spcPct val="80000"/>
              </a:lnSpc>
              <a:spcBef>
                <a:spcPts val="518"/>
              </a:spcBef>
              <a:spcAft>
                <a:spcPts val="0"/>
              </a:spcAft>
              <a:buClr>
                <a:schemeClr val="dk1"/>
              </a:buClr>
              <a:buSzPts val="2590"/>
              <a:buNone/>
            </a:pPr>
            <a:endParaRPr sz="2590" dirty="0"/>
          </a:p>
          <a:p>
            <a:pPr marL="457200" lvl="0" indent="-292735" algn="l" rtl="0">
              <a:lnSpc>
                <a:spcPct val="80000"/>
              </a:lnSpc>
              <a:spcBef>
                <a:spcPts val="518"/>
              </a:spcBef>
              <a:spcAft>
                <a:spcPts val="0"/>
              </a:spcAft>
              <a:buClr>
                <a:schemeClr val="dk1"/>
              </a:buClr>
              <a:buSzPts val="2590"/>
              <a:buNone/>
            </a:pPr>
            <a:endParaRPr sz="2590" b="1" dirty="0"/>
          </a:p>
        </p:txBody>
      </p:sp>
      <p:sp>
        <p:nvSpPr>
          <p:cNvPr id="2" name="Slide Number Placeholder 1">
            <a:extLst>
              <a:ext uri="{FF2B5EF4-FFF2-40B4-BE49-F238E27FC236}">
                <a16:creationId xmlns:a16="http://schemas.microsoft.com/office/drawing/2014/main" id="{1B75568D-D744-304B-B8BA-B3FDC1CD49E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8</a:t>
            </a:fld>
            <a:endParaRPr lang="en-US" dirty="0"/>
          </a:p>
        </p:txBody>
      </p:sp>
    </p:spTree>
    <p:extLst>
      <p:ext uri="{BB962C8B-B14F-4D97-AF65-F5344CB8AC3E}">
        <p14:creationId xmlns:p14="http://schemas.microsoft.com/office/powerpoint/2010/main" val="37383200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pPr algn="ctr"/>
            <a:r>
              <a:rPr lang="en-US" altLang="en-US" sz="4000" u="sng" dirty="0"/>
              <a:t>New Jersey Anti-Bullying Case Law</a:t>
            </a:r>
          </a:p>
        </p:txBody>
      </p:sp>
      <p:sp>
        <p:nvSpPr>
          <p:cNvPr id="3" name="Content Placeholder 2"/>
          <p:cNvSpPr>
            <a:spLocks noGrp="1"/>
          </p:cNvSpPr>
          <p:nvPr>
            <p:ph idx="1"/>
          </p:nvPr>
        </p:nvSpPr>
        <p:spPr/>
        <p:txBody>
          <a:bodyPr>
            <a:normAutofit fontScale="25000" lnSpcReduction="20000"/>
          </a:bodyPr>
          <a:lstStyle/>
          <a:p>
            <a:pPr marL="0" indent="0" algn="ctr">
              <a:lnSpc>
                <a:spcPct val="90000"/>
              </a:lnSpc>
              <a:buNone/>
              <a:defRPr/>
            </a:pPr>
            <a:r>
              <a:rPr lang="en-US" altLang="en-US" sz="10000" b="1" i="1" dirty="0">
                <a:solidFill>
                  <a:srgbClr val="3868D4"/>
                </a:solidFill>
              </a:rPr>
              <a:t>L.K. and T.K. o/b/o A.K. v. Bd. Of Ed. of Twp. of Mansfield – Comm. 4/22/19, rev’d and remanded App. Div. 11/2/2020, cert. denied, NJ Supreme Ct. 5/21/2021,</a:t>
            </a:r>
            <a:r>
              <a:rPr lang="en-US" altLang="en-US" sz="10000" b="1" dirty="0">
                <a:solidFill>
                  <a:srgbClr val="3868D4"/>
                </a:solidFill>
              </a:rPr>
              <a:t> decision on remand 12/9/2021</a:t>
            </a:r>
            <a:endParaRPr lang="en-US" altLang="en-US" sz="10000" b="1" i="1" dirty="0">
              <a:solidFill>
                <a:srgbClr val="3868D4"/>
              </a:solidFill>
            </a:endParaRPr>
          </a:p>
          <a:p>
            <a:pPr marL="0" indent="0" algn="ctr">
              <a:buNone/>
              <a:defRPr/>
            </a:pPr>
            <a:endParaRPr lang="en-US" altLang="en-US" sz="6000" b="1" i="1" dirty="0">
              <a:solidFill>
                <a:srgbClr val="0070C0"/>
              </a:solidFill>
            </a:endParaRPr>
          </a:p>
          <a:p>
            <a:pPr>
              <a:lnSpc>
                <a:spcPct val="120000"/>
              </a:lnSpc>
              <a:defRPr/>
            </a:pPr>
            <a:r>
              <a:rPr lang="en-US" altLang="en-US" sz="7200" b="1" dirty="0"/>
              <a:t>Commissioner determined that BOE finding of HIB was not arbitrary, capricious or unreasonable. </a:t>
            </a:r>
            <a:r>
              <a:rPr lang="en-US" altLang="en-US" sz="7200" dirty="0"/>
              <a:t>Student repeatedly questioned 7 year old student re: name, hair, clothing student wore. Victim identified as a male in the previous year and was now identifying as a female. Student was repeatedly counseled that the behavior was not appropriate and was unacceptable but continued behavior. Student received counseling and one recess detention. </a:t>
            </a:r>
          </a:p>
          <a:p>
            <a:pPr>
              <a:lnSpc>
                <a:spcPct val="120000"/>
              </a:lnSpc>
              <a:defRPr/>
            </a:pPr>
            <a:r>
              <a:rPr lang="en-US" altLang="en-US" sz="7200" b="1" dirty="0"/>
              <a:t>Conduct was motivated by victim’s gender identity and expression, took place on school bus and school grounds, interfered with victim’s rights and rights of other students</a:t>
            </a:r>
            <a:r>
              <a:rPr lang="en-US" altLang="en-US" sz="7200" dirty="0"/>
              <a:t>. Victim did not want to ride on the same bus with the student. Behavior was demeaning, caused emotional harm and created a hostile educational environment. </a:t>
            </a:r>
          </a:p>
          <a:p>
            <a:pPr marL="0" indent="0">
              <a:lnSpc>
                <a:spcPct val="120000"/>
              </a:lnSpc>
              <a:buNone/>
              <a:defRPr/>
            </a:pPr>
            <a:endParaRPr lang="en-US" altLang="en-US" sz="5100" dirty="0"/>
          </a:p>
          <a:p>
            <a:pPr marL="457200" indent="-457200">
              <a:defRPr/>
            </a:pPr>
            <a:endParaRPr lang="en-US" altLang="en-US" sz="2800" dirty="0"/>
          </a:p>
          <a:p>
            <a:pPr marL="457200" indent="-457200">
              <a:defRPr/>
            </a:pPr>
            <a:endParaRPr lang="en-US" altLang="en-US" sz="2800" dirty="0"/>
          </a:p>
          <a:p>
            <a:pPr marL="457200" indent="-457200">
              <a:defRPr/>
            </a:pPr>
            <a:endParaRPr lang="en-US" sz="2800" b="1" dirty="0"/>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80</a:t>
            </a:fld>
            <a:endParaRPr lang="en-US" dirty="0"/>
          </a:p>
        </p:txBody>
      </p:sp>
    </p:spTree>
    <p:extLst>
      <p:ext uri="{BB962C8B-B14F-4D97-AF65-F5344CB8AC3E}">
        <p14:creationId xmlns:p14="http://schemas.microsoft.com/office/powerpoint/2010/main" val="28337736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A7C8A-22EB-02C1-C602-E29E1DF69D84}"/>
              </a:ext>
            </a:extLst>
          </p:cNvPr>
          <p:cNvSpPr>
            <a:spLocks noGrp="1"/>
          </p:cNvSpPr>
          <p:nvPr>
            <p:ph type="title"/>
          </p:nvPr>
        </p:nvSpPr>
        <p:spPr/>
        <p:txBody>
          <a:bodyPr/>
          <a:lstStyle/>
          <a:p>
            <a:r>
              <a:rPr lang="en-US" dirty="0"/>
              <a:t>Procedural Rollercoaster!</a:t>
            </a:r>
          </a:p>
        </p:txBody>
      </p:sp>
      <p:sp>
        <p:nvSpPr>
          <p:cNvPr id="3" name="Content Placeholder 2">
            <a:extLst>
              <a:ext uri="{FF2B5EF4-FFF2-40B4-BE49-F238E27FC236}">
                <a16:creationId xmlns:a16="http://schemas.microsoft.com/office/drawing/2014/main" id="{36EC654A-DD80-9488-DDB4-9A2411BE9E1D}"/>
              </a:ext>
            </a:extLst>
          </p:cNvPr>
          <p:cNvSpPr>
            <a:spLocks noGrp="1"/>
          </p:cNvSpPr>
          <p:nvPr>
            <p:ph idx="1"/>
          </p:nvPr>
        </p:nvSpPr>
        <p:spPr/>
        <p:txBody>
          <a:bodyPr>
            <a:normAutofit fontScale="92500" lnSpcReduction="10000"/>
          </a:bodyPr>
          <a:lstStyle/>
          <a:p>
            <a:r>
              <a:rPr lang="en-US" dirty="0"/>
              <a:t>District found HIB</a:t>
            </a:r>
          </a:p>
          <a:p>
            <a:r>
              <a:rPr lang="en-US" dirty="0"/>
              <a:t>ALJ overturned, citing inconsistencies in testimony</a:t>
            </a:r>
          </a:p>
          <a:p>
            <a:r>
              <a:rPr lang="en-US" dirty="0"/>
              <a:t>Commissioner overturned ALJ, found HIB</a:t>
            </a:r>
          </a:p>
          <a:p>
            <a:r>
              <a:rPr lang="en-US" dirty="0"/>
              <a:t>Appellate Division remanded back to Commissioner to justify finding of HIB</a:t>
            </a:r>
          </a:p>
          <a:p>
            <a:r>
              <a:rPr lang="en-US" dirty="0"/>
              <a:t>Commissioner reaffirmed holding of HIB</a:t>
            </a:r>
          </a:p>
          <a:p>
            <a:r>
              <a:rPr lang="en-US" dirty="0"/>
              <a:t>Lack of clear written record, inconsistent testimony led to close call</a:t>
            </a:r>
          </a:p>
        </p:txBody>
      </p:sp>
      <p:sp>
        <p:nvSpPr>
          <p:cNvPr id="4" name="Slide Number Placeholder 3">
            <a:extLst>
              <a:ext uri="{FF2B5EF4-FFF2-40B4-BE49-F238E27FC236}">
                <a16:creationId xmlns:a16="http://schemas.microsoft.com/office/drawing/2014/main" id="{A0D9CB66-1BB6-B0AC-2429-7A608CE114A5}"/>
              </a:ext>
            </a:extLst>
          </p:cNvPr>
          <p:cNvSpPr>
            <a:spLocks noGrp="1"/>
          </p:cNvSpPr>
          <p:nvPr>
            <p:ph type="sldNum" sz="quarter" idx="12"/>
          </p:nvPr>
        </p:nvSpPr>
        <p:spPr/>
        <p:txBody>
          <a:bodyPr/>
          <a:lstStyle/>
          <a:p>
            <a:pPr>
              <a:defRPr/>
            </a:pPr>
            <a:fld id="{E443D2D3-79D4-425E-A51E-1C8F275C5E7B}" type="slidenum">
              <a:rPr lang="en-US" smtClean="0">
                <a:solidFill>
                  <a:prstClr val="black">
                    <a:tint val="75000"/>
                  </a:prstClr>
                </a:solidFill>
              </a:rPr>
              <a:pPr>
                <a:defRPr/>
              </a:pPr>
              <a:t>81</a:t>
            </a:fld>
            <a:endParaRPr lang="en-US" dirty="0">
              <a:solidFill>
                <a:prstClr val="black">
                  <a:tint val="75000"/>
                </a:prstClr>
              </a:solidFill>
            </a:endParaRPr>
          </a:p>
        </p:txBody>
      </p:sp>
    </p:spTree>
    <p:extLst>
      <p:ext uri="{BB962C8B-B14F-4D97-AF65-F5344CB8AC3E}">
        <p14:creationId xmlns:p14="http://schemas.microsoft.com/office/powerpoint/2010/main" val="35596027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noFill/>
          <a:ln>
            <a:noFill/>
          </a:ln>
        </p:spPr>
        <p:txBody>
          <a:bodyPr spcFirstLastPara="1" wrap="square" lIns="91425" tIns="45700" rIns="91425" bIns="45700" anchor="ctr" anchorCtr="0">
            <a:normAutofit/>
          </a:bodyPr>
          <a:lstStyle/>
          <a:p>
            <a:r>
              <a:rPr lang="en-US" altLang="en-US" sz="4000" u="sng" dirty="0"/>
              <a:t>New Jersey Anti-Bullying Case Law</a:t>
            </a:r>
          </a:p>
        </p:txBody>
      </p:sp>
      <p:sp>
        <p:nvSpPr>
          <p:cNvPr id="3" name="Content Placeholder 2"/>
          <p:cNvSpPr>
            <a:spLocks noGrp="1"/>
          </p:cNvSpPr>
          <p:nvPr>
            <p:ph idx="1"/>
          </p:nvPr>
        </p:nvSpPr>
        <p:spPr/>
        <p:txBody>
          <a:bodyPr>
            <a:normAutofit fontScale="55000" lnSpcReduction="20000"/>
          </a:bodyPr>
          <a:lstStyle/>
          <a:p>
            <a:pPr marL="0" indent="0" algn="ctr">
              <a:lnSpc>
                <a:spcPct val="120000"/>
              </a:lnSpc>
              <a:buNone/>
              <a:defRPr/>
            </a:pPr>
            <a:r>
              <a:rPr lang="en-US" altLang="en-US" sz="4400" b="1" i="1" dirty="0">
                <a:solidFill>
                  <a:srgbClr val="0070C0"/>
                </a:solidFill>
              </a:rPr>
              <a:t>N.U. o/b/o M.U. v. Bd. of Ed. of  the Town of Mansfield</a:t>
            </a:r>
            <a:r>
              <a:rPr lang="en-US" sz="4400" b="1" i="1" dirty="0">
                <a:solidFill>
                  <a:srgbClr val="0070C0"/>
                </a:solidFill>
              </a:rPr>
              <a:t>, </a:t>
            </a:r>
            <a:r>
              <a:rPr lang="en-US" altLang="en-US" sz="4400" b="1" i="1" dirty="0">
                <a:solidFill>
                  <a:srgbClr val="0070C0"/>
                </a:solidFill>
              </a:rPr>
              <a:t>Commissioner 4/24/2020, remand 8/12/22</a:t>
            </a:r>
            <a:endParaRPr lang="en-US" dirty="0"/>
          </a:p>
          <a:p>
            <a:pPr marL="457200" indent="-457200">
              <a:defRPr/>
            </a:pPr>
            <a:r>
              <a:rPr lang="en-US" sz="4400" b="1" dirty="0"/>
              <a:t>Board determined that M.U. committed an act of HIB, when he told a fellow sixth grader, who had just gotten a haircut, that he looked like Donald Trump. An in-school suspension was imposed.  </a:t>
            </a:r>
          </a:p>
          <a:p>
            <a:pPr marL="457200" indent="-457200">
              <a:defRPr/>
            </a:pPr>
            <a:r>
              <a:rPr lang="en-US" sz="4400" dirty="0"/>
              <a:t>The letter to N.U. from the school’s principal, which the Board affirmed in its decision,</a:t>
            </a:r>
            <a:r>
              <a:rPr lang="en-US" sz="4400" b="1" dirty="0"/>
              <a:t> </a:t>
            </a:r>
            <a:r>
              <a:rPr lang="en-US" sz="4400" dirty="0"/>
              <a:t>indicated that the investigation found evidence of the first element – that M.U.’s conduct was reasonably perceived as being motivated by another student’s distinguishing characteristic</a:t>
            </a:r>
            <a:r>
              <a:rPr lang="en-US" sz="4400" b="1" dirty="0"/>
              <a:t>. However, the letter did not provide any information regarding the remaining elements required to prove an act of HIB.</a:t>
            </a:r>
          </a:p>
          <a:p>
            <a:pPr marL="457200" indent="-457200">
              <a:defRPr/>
            </a:pPr>
            <a:endParaRPr lang="en-US" dirty="0"/>
          </a:p>
          <a:p>
            <a:pPr marL="457200" indent="-457200">
              <a:defRPr/>
            </a:pPr>
            <a:endParaRPr lang="en-US" dirty="0"/>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82</a:t>
            </a:fld>
            <a:endParaRPr lang="en-US" dirty="0"/>
          </a:p>
        </p:txBody>
      </p:sp>
    </p:spTree>
    <p:extLst>
      <p:ext uri="{BB962C8B-B14F-4D97-AF65-F5344CB8AC3E}">
        <p14:creationId xmlns:p14="http://schemas.microsoft.com/office/powerpoint/2010/main" val="2074500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noFill/>
          <a:ln>
            <a:noFill/>
          </a:ln>
        </p:spPr>
        <p:txBody>
          <a:bodyPr spcFirstLastPara="1" wrap="square" lIns="91425" tIns="45700" rIns="91425" bIns="45700" anchor="ctr" anchorCtr="0">
            <a:normAutofit/>
          </a:bodyPr>
          <a:lstStyle/>
          <a:p>
            <a:r>
              <a:rPr lang="en-US" altLang="en-US" sz="4000" u="sng" dirty="0"/>
              <a:t>New Jersey Anti-Bullying Case Law</a:t>
            </a:r>
          </a:p>
        </p:txBody>
      </p:sp>
      <p:sp>
        <p:nvSpPr>
          <p:cNvPr id="3" name="Content Placeholder 2"/>
          <p:cNvSpPr>
            <a:spLocks noGrp="1"/>
          </p:cNvSpPr>
          <p:nvPr>
            <p:ph idx="1"/>
          </p:nvPr>
        </p:nvSpPr>
        <p:spPr>
          <a:xfrm>
            <a:off x="304800" y="1295401"/>
            <a:ext cx="8610600" cy="5562600"/>
          </a:xfrm>
        </p:spPr>
        <p:txBody>
          <a:bodyPr>
            <a:noAutofit/>
          </a:bodyPr>
          <a:lstStyle/>
          <a:p>
            <a:pPr marL="0" indent="0" algn="ctr">
              <a:buNone/>
              <a:defRPr/>
            </a:pPr>
            <a:r>
              <a:rPr lang="en-US" altLang="en-US" sz="2400" b="1" i="1" dirty="0">
                <a:solidFill>
                  <a:srgbClr val="0070C0"/>
                </a:solidFill>
              </a:rPr>
              <a:t>N.U. o/b/o M.U. v. Bd. of Ed. of  the Town of Mansfield</a:t>
            </a:r>
            <a:r>
              <a:rPr lang="en-US" sz="2400" b="1" i="1" dirty="0">
                <a:solidFill>
                  <a:srgbClr val="0070C0"/>
                </a:solidFill>
              </a:rPr>
              <a:t>, </a:t>
            </a:r>
            <a:r>
              <a:rPr lang="en-US" altLang="en-US" sz="2400" b="1" i="1" dirty="0">
                <a:solidFill>
                  <a:srgbClr val="0070C0"/>
                </a:solidFill>
              </a:rPr>
              <a:t>Commissioner 4/24/2020, remand 8/12/22</a:t>
            </a:r>
          </a:p>
          <a:p>
            <a:pPr>
              <a:defRPr/>
            </a:pPr>
            <a:r>
              <a:rPr lang="en-US" sz="2400" dirty="0"/>
              <a:t>While two witnesses testified that the alleged victim shaved his head and felt reluctant to return to school, there was </a:t>
            </a:r>
            <a:r>
              <a:rPr lang="en-US" sz="2400" b="1" dirty="0"/>
              <a:t>no documentary support in the HIB Incident Report or any other information</a:t>
            </a:r>
            <a:r>
              <a:rPr lang="en-US" sz="2400" dirty="0"/>
              <a:t> that was presented to the Board, addressing the second criteria, </a:t>
            </a:r>
            <a:r>
              <a:rPr lang="en-US" sz="2400" b="1" dirty="0"/>
              <a:t>that M.U.’s conduct substantially disrupted or interfered with the rights of other students or the orderly operation of the school. </a:t>
            </a:r>
          </a:p>
          <a:p>
            <a:pPr>
              <a:defRPr/>
            </a:pPr>
            <a:r>
              <a:rPr lang="en-US" sz="2400" dirty="0"/>
              <a:t>Commissioner ultimately reversed ALJ decision, concluded that the Board’s decision was arbitrary, capricious, and unreasonable because there was no evidence that the Board considered all of the factors required to prove an element of HIB. </a:t>
            </a:r>
          </a:p>
        </p:txBody>
      </p:sp>
      <p:sp>
        <p:nvSpPr>
          <p:cNvPr id="2" name="Slide Number Placeholder 1"/>
          <p:cNvSpPr>
            <a:spLocks noGrp="1"/>
          </p:cNvSpPr>
          <p:nvPr>
            <p:ph type="sldNum" sz="quarter" idx="12"/>
          </p:nvPr>
        </p:nvSpPr>
        <p:spPr/>
        <p:txBody>
          <a:bodyPr/>
          <a:lstStyle/>
          <a:p>
            <a:pPr>
              <a:defRPr/>
            </a:pPr>
            <a:fld id="{E443D2D3-79D4-425E-A51E-1C8F275C5E7B}" type="slidenum">
              <a:rPr lang="en-US" smtClean="0"/>
              <a:pPr>
                <a:defRPr/>
              </a:pPr>
              <a:t>83</a:t>
            </a:fld>
            <a:endParaRPr lang="en-US" dirty="0"/>
          </a:p>
        </p:txBody>
      </p:sp>
    </p:spTree>
    <p:extLst>
      <p:ext uri="{BB962C8B-B14F-4D97-AF65-F5344CB8AC3E}">
        <p14:creationId xmlns:p14="http://schemas.microsoft.com/office/powerpoint/2010/main" val="33174404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457201"/>
            <a:ext cx="10972800" cy="1143000"/>
          </a:xfrm>
        </p:spPr>
        <p:txBody>
          <a:bodyPr>
            <a:normAutofit/>
          </a:bodyPr>
          <a:lstStyle/>
          <a:p>
            <a:r>
              <a:rPr lang="en-US" sz="4000" dirty="0"/>
              <a:t>Conclusion</a:t>
            </a:r>
          </a:p>
        </p:txBody>
      </p:sp>
      <p:sp>
        <p:nvSpPr>
          <p:cNvPr id="2" name="Content Placeholder 1"/>
          <p:cNvSpPr>
            <a:spLocks noGrp="1"/>
          </p:cNvSpPr>
          <p:nvPr>
            <p:ph idx="1"/>
          </p:nvPr>
        </p:nvSpPr>
        <p:spPr/>
        <p:txBody>
          <a:bodyPr>
            <a:normAutofit fontScale="92500" lnSpcReduction="20000"/>
          </a:bodyPr>
          <a:lstStyle/>
          <a:p>
            <a:pPr>
              <a:buFont typeface="Arial" pitchFamily="34" charset="0"/>
              <a:buChar char="•"/>
            </a:pPr>
            <a:r>
              <a:rPr lang="en-US" dirty="0"/>
              <a:t>Thank you for choosing professional development with LEGAL ONE!</a:t>
            </a:r>
          </a:p>
          <a:p>
            <a:pPr>
              <a:buFont typeface="Arial" pitchFamily="34" charset="0"/>
              <a:buChar char="•"/>
            </a:pPr>
            <a:endParaRPr lang="en-US" dirty="0"/>
          </a:p>
          <a:p>
            <a:r>
              <a:rPr lang="en-US" dirty="0"/>
              <a:t>Visit our website for more courses that can support your work at </a:t>
            </a:r>
            <a:r>
              <a:rPr lang="en-US" dirty="0">
                <a:hlinkClick r:id="rId3"/>
              </a:rPr>
              <a:t>http://www.njpsa.org/legalonenj/</a:t>
            </a:r>
            <a:endParaRPr lang="en-US" dirty="0"/>
          </a:p>
          <a:p>
            <a:pPr marL="0" indent="0">
              <a:buNone/>
            </a:pPr>
            <a:endParaRPr lang="en-US" dirty="0"/>
          </a:p>
          <a:p>
            <a:r>
              <a:rPr lang="en-US" dirty="0"/>
              <a:t>If you have any questions about this presentation or suggestions for future seminars, please send an email to </a:t>
            </a:r>
            <a:r>
              <a:rPr lang="en-US" dirty="0">
                <a:hlinkClick r:id="rId4"/>
              </a:rPr>
              <a:t>legalone@njpsa.org </a:t>
            </a: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endParaRPr lang="en-US" dirty="0"/>
          </a:p>
        </p:txBody>
      </p:sp>
      <p:sp>
        <p:nvSpPr>
          <p:cNvPr id="7" name="Slide Number Placeholder 6">
            <a:extLst>
              <a:ext uri="{FF2B5EF4-FFF2-40B4-BE49-F238E27FC236}">
                <a16:creationId xmlns:a16="http://schemas.microsoft.com/office/drawing/2014/main" id="{FF19AC04-8969-464C-BF84-59D66C3BA2B2}"/>
              </a:ext>
            </a:extLst>
          </p:cNvPr>
          <p:cNvSpPr>
            <a:spLocks noGrp="1"/>
          </p:cNvSpPr>
          <p:nvPr>
            <p:ph type="sldNum" sz="quarter" idx="12"/>
          </p:nvPr>
        </p:nvSpPr>
        <p:spPr/>
        <p:txBody>
          <a:bodyPr/>
          <a:lstStyle/>
          <a:p>
            <a:pPr defTabSz="457189" eaLnBrk="0" fontAlgn="base" hangingPunct="0">
              <a:spcBef>
                <a:spcPct val="0"/>
              </a:spcBef>
              <a:spcAft>
                <a:spcPct val="0"/>
              </a:spcAft>
              <a:defRPr/>
            </a:pPr>
            <a:fld id="{E443D2D3-79D4-425E-A51E-1C8F275C5E7B}" type="slidenum">
              <a:rPr lang="en-US">
                <a:latin typeface="Calibri"/>
              </a:rPr>
              <a:pPr defTabSz="457189" eaLnBrk="0" fontAlgn="base" hangingPunct="0">
                <a:spcBef>
                  <a:spcPct val="0"/>
                </a:spcBef>
                <a:spcAft>
                  <a:spcPct val="0"/>
                </a:spcAft>
                <a:defRPr/>
              </a:pPr>
              <a:t>84</a:t>
            </a:fld>
            <a:endParaRPr lang="en-US" dirty="0">
              <a:latin typeface="Calibri"/>
            </a:endParaRPr>
          </a:p>
        </p:txBody>
      </p:sp>
      <p:pic>
        <p:nvPicPr>
          <p:cNvPr id="6" name="Picture 5" descr="A picture containing drawing&#10;&#10;Description automatically generated">
            <a:extLst>
              <a:ext uri="{FF2B5EF4-FFF2-40B4-BE49-F238E27FC236}">
                <a16:creationId xmlns:a16="http://schemas.microsoft.com/office/drawing/2014/main" id="{42C432A3-26F2-B84C-8B1C-6FC84C2D87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3921" y="354755"/>
            <a:ext cx="2590800" cy="602827"/>
          </a:xfrm>
          <a:prstGeom prst="rect">
            <a:avLst/>
          </a:prstGeom>
        </p:spPr>
      </p:pic>
    </p:spTree>
    <p:extLst>
      <p:ext uri="{BB962C8B-B14F-4D97-AF65-F5344CB8AC3E}">
        <p14:creationId xmlns:p14="http://schemas.microsoft.com/office/powerpoint/2010/main" val="26276225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0E1D907-698C-2E4E-A3ED-001B352CFC55}"/>
              </a:ext>
            </a:extLst>
          </p:cNvPr>
          <p:cNvSpPr txBox="1"/>
          <p:nvPr/>
        </p:nvSpPr>
        <p:spPr>
          <a:xfrm>
            <a:off x="458336" y="2573923"/>
            <a:ext cx="8153401" cy="3231654"/>
          </a:xfrm>
          <a:prstGeom prst="rect">
            <a:avLst/>
          </a:prstGeom>
          <a:noFill/>
        </p:spPr>
        <p:txBody>
          <a:bodyPr wrap="square" rtlCol="0">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2">
                  <a:extLst>
                    <a:ext uri="{A12FA001-AC4F-418D-AE19-62706E023703}">
                      <ahyp:hlinkClr xmlns:ahyp="http://schemas.microsoft.com/office/drawing/2018/hyperlinkcolor" val="tx"/>
                    </a:ext>
                  </a:extLst>
                </a:hlinkClick>
              </a:rPr>
              <a:t>LEGAL ONE</a:t>
            </a: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rPr>
              <a:t> </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is the leading provider of education law workshops, online courses, and webinars for school leaders and teachers on critical legal issues. New programs will be added throughout the year, so be sure to check out the </a:t>
            </a:r>
            <a:r>
              <a:rPr kumimoji="0" lang="en-US" sz="24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LEGAL ONE Content Library</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for our latest legal professional learning offerings. </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For a full list of all of our upcoming workshops, please visit the</a:t>
            </a:r>
          </a:p>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4">
                  <a:extLst>
                    <a:ext uri="{A12FA001-AC4F-418D-AE19-62706E023703}">
                      <ahyp:hlinkClr xmlns:ahyp="http://schemas.microsoft.com/office/drawing/2018/hyperlinkcolor" val="tx"/>
                    </a:ext>
                  </a:extLst>
                </a:hlinkClick>
              </a:rPr>
              <a:t>Live Calendar for all of FEA (Including LEGAL ONE) </a:t>
            </a:r>
            <a:endParaRPr kumimoji="0" lang="en-US" sz="18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cxnSp>
        <p:nvCxnSpPr>
          <p:cNvPr id="10" name="Straight Connector 9">
            <a:extLst>
              <a:ext uri="{FF2B5EF4-FFF2-40B4-BE49-F238E27FC236}">
                <a16:creationId xmlns:a16="http://schemas.microsoft.com/office/drawing/2014/main" id="{A0E70CEC-F3C1-0745-8328-10CDB56223CA}"/>
              </a:ext>
            </a:extLst>
          </p:cNvPr>
          <p:cNvCxnSpPr>
            <a:cxnSpLocks/>
          </p:cNvCxnSpPr>
          <p:nvPr/>
        </p:nvCxnSpPr>
        <p:spPr>
          <a:xfrm>
            <a:off x="152400" y="5783795"/>
            <a:ext cx="8839200" cy="0"/>
          </a:xfrm>
          <a:prstGeom prst="line">
            <a:avLst/>
          </a:prstGeom>
          <a:ln w="38100">
            <a:solidFill>
              <a:srgbClr val="D87900"/>
            </a:solidFill>
            <a:prstDash val="sysDot"/>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12A6D794-4B5A-184F-92C9-ADB0638B6796}"/>
              </a:ext>
            </a:extLst>
          </p:cNvPr>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26E0598-41B6-4983-81FA-25A5B912657C}" type="slidenum">
              <a:rPr kumimoji="0" lang="en-US" sz="1000" b="0" i="0" u="none" strike="noStrike" kern="1200" cap="none" spc="0" normalizeH="0" baseline="0" noProof="0" smtClean="0">
                <a:ln>
                  <a:noFill/>
                </a:ln>
                <a:solidFill>
                  <a:srgbClr val="707271"/>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85</a:t>
            </a:fld>
            <a:endParaRPr kumimoji="0" lang="en-US" sz="1000" b="0" i="0" u="none" strike="noStrike" kern="1200" cap="none" spc="0" normalizeH="0" baseline="0" noProof="0" dirty="0">
              <a:ln>
                <a:noFill/>
              </a:ln>
              <a:solidFill>
                <a:srgbClr val="707271"/>
              </a:solidFill>
              <a:effectLst/>
              <a:uLnTx/>
              <a:uFillTx/>
              <a:latin typeface="Calibri"/>
              <a:ea typeface="+mn-ea"/>
              <a:cs typeface="+mn-cs"/>
            </a:endParaRPr>
          </a:p>
        </p:txBody>
      </p:sp>
      <p:cxnSp>
        <p:nvCxnSpPr>
          <p:cNvPr id="13" name="Straight Connector 12">
            <a:extLst>
              <a:ext uri="{FF2B5EF4-FFF2-40B4-BE49-F238E27FC236}">
                <a16:creationId xmlns:a16="http://schemas.microsoft.com/office/drawing/2014/main" id="{178526A5-E7E2-8C43-B6F6-02E38B5B4932}"/>
              </a:ext>
            </a:extLst>
          </p:cNvPr>
          <p:cNvCxnSpPr>
            <a:cxnSpLocks/>
          </p:cNvCxnSpPr>
          <p:nvPr/>
        </p:nvCxnSpPr>
        <p:spPr>
          <a:xfrm>
            <a:off x="228600" y="2291438"/>
            <a:ext cx="3124200" cy="0"/>
          </a:xfrm>
          <a:prstGeom prst="line">
            <a:avLst/>
          </a:prstGeom>
          <a:ln w="38100">
            <a:solidFill>
              <a:srgbClr val="D87900"/>
            </a:solidFill>
            <a:prstDash val="sysDot"/>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10AB65F-F35C-4956-894A-D8547BBED5ED}"/>
              </a:ext>
            </a:extLst>
          </p:cNvPr>
          <p:cNvSpPr txBox="1"/>
          <p:nvPr/>
        </p:nvSpPr>
        <p:spPr>
          <a:xfrm>
            <a:off x="55294" y="5954137"/>
            <a:ext cx="8774317" cy="523220"/>
          </a:xfrm>
          <a:prstGeom prst="rect">
            <a:avLst/>
          </a:prstGeom>
          <a:noFill/>
        </p:spPr>
        <p:txBody>
          <a:bodyPr wrap="square" rtlCol="0">
            <a:sp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Please note that you do not have to be a member to attend our workshops. </a:t>
            </a:r>
            <a:r>
              <a:rPr kumimoji="0" lang="en-US" sz="1400" b="1" i="1" u="none" strike="noStrike" kern="1200" cap="none" spc="0" normalizeH="0" baseline="0" noProof="0" dirty="0">
                <a:ln>
                  <a:noFill/>
                </a:ln>
                <a:solidFill>
                  <a:srgbClr val="D87900"/>
                </a:solidFill>
                <a:effectLst/>
                <a:uLnTx/>
                <a:uFillTx/>
                <a:latin typeface="Calibri" panose="020F0502020204030204" pitchFamily="34" charset="0"/>
                <a:ea typeface="+mn-ea"/>
                <a:cs typeface="+mn-cs"/>
              </a:rPr>
              <a:t>Everyone</a:t>
            </a:r>
            <a:r>
              <a:rPr kumimoji="0" lang="en-US" sz="14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is welcome to participate and take advantage of our outstanding professional learning opportunities. </a:t>
            </a:r>
          </a:p>
        </p:txBody>
      </p:sp>
      <p:sp>
        <p:nvSpPr>
          <p:cNvPr id="12" name="TextBox 11">
            <a:extLst>
              <a:ext uri="{FF2B5EF4-FFF2-40B4-BE49-F238E27FC236}">
                <a16:creationId xmlns:a16="http://schemas.microsoft.com/office/drawing/2014/main" id="{A071BE9A-EF87-4564-963D-2FFE25E11FBA}"/>
              </a:ext>
            </a:extLst>
          </p:cNvPr>
          <p:cNvSpPr txBox="1"/>
          <p:nvPr/>
        </p:nvSpPr>
        <p:spPr>
          <a:xfrm>
            <a:off x="390098" y="795806"/>
            <a:ext cx="2801203" cy="584775"/>
          </a:xfrm>
          <a:prstGeom prst="rect">
            <a:avLst/>
          </a:prstGeom>
          <a:noFill/>
        </p:spPr>
        <p:txBody>
          <a:bodyPr wrap="square">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3595"/>
                </a:solidFill>
                <a:effectLst/>
                <a:uLnTx/>
                <a:uFillTx/>
                <a:latin typeface="Calibri" panose="020F0502020204030204" pitchFamily="34" charset="0"/>
                <a:ea typeface="+mn-ea"/>
                <a:cs typeface="+mn-cs"/>
                <a:hlinkClick r:id="rId3">
                  <a:extLst>
                    <a:ext uri="{A12FA001-AC4F-418D-AE19-62706E023703}">
                      <ahyp:hlinkClr xmlns:ahyp="http://schemas.microsoft.com/office/drawing/2018/hyperlinkcolor" val="tx"/>
                    </a:ext>
                  </a:extLst>
                </a:hlinkClick>
              </a:rPr>
              <a:t>Content Library</a:t>
            </a: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pic>
        <p:nvPicPr>
          <p:cNvPr id="8" name="Picture 7">
            <a:extLst>
              <a:ext uri="{FF2B5EF4-FFF2-40B4-BE49-F238E27FC236}">
                <a16:creationId xmlns:a16="http://schemas.microsoft.com/office/drawing/2014/main" id="{F4AC7B65-FCCC-4629-AD18-C0A52231EF9B}"/>
              </a:ext>
            </a:extLst>
          </p:cNvPr>
          <p:cNvPicPr>
            <a:picLocks noChangeAspect="1"/>
          </p:cNvPicPr>
          <p:nvPr/>
        </p:nvPicPr>
        <p:blipFill rotWithShape="1">
          <a:blip r:embed="rId5">
            <a:extLst>
              <a:ext uri="{28A0092B-C50C-407E-A947-70E740481C1C}">
                <a14:useLocalDpi xmlns:a14="http://schemas.microsoft.com/office/drawing/2010/main" val="0"/>
              </a:ext>
            </a:extLst>
          </a:blip>
          <a:srcRect r="7963"/>
          <a:stretch/>
        </p:blipFill>
        <p:spPr>
          <a:xfrm>
            <a:off x="3463119" y="340002"/>
            <a:ext cx="5562600" cy="1949161"/>
          </a:xfrm>
          <a:prstGeom prst="rect">
            <a:avLst/>
          </a:prstGeom>
        </p:spPr>
      </p:pic>
      <p:pic>
        <p:nvPicPr>
          <p:cNvPr id="18" name="Picture 17" descr="A picture containing text, clipart&#10;&#10;Description automatically generated">
            <a:extLst>
              <a:ext uri="{FF2B5EF4-FFF2-40B4-BE49-F238E27FC236}">
                <a16:creationId xmlns:a16="http://schemas.microsoft.com/office/drawing/2014/main" id="{10F6FECA-4D0F-4689-B771-7AA33BC6F7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4264" y="237875"/>
            <a:ext cx="3090081" cy="719210"/>
          </a:xfrm>
          <a:prstGeom prst="rect">
            <a:avLst/>
          </a:prstGeom>
        </p:spPr>
      </p:pic>
      <p:pic>
        <p:nvPicPr>
          <p:cNvPr id="3" name="Picture 2" descr="Qr code&#10;&#10;Description automatically generated">
            <a:extLst>
              <a:ext uri="{FF2B5EF4-FFF2-40B4-BE49-F238E27FC236}">
                <a16:creationId xmlns:a16="http://schemas.microsoft.com/office/drawing/2014/main" id="{C525B80D-A091-CBEC-ED69-8ED88F0F5C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05747" y="1390045"/>
            <a:ext cx="827113" cy="827113"/>
          </a:xfrm>
          <a:prstGeom prst="rect">
            <a:avLst/>
          </a:prstGeom>
        </p:spPr>
      </p:pic>
    </p:spTree>
    <p:extLst>
      <p:ext uri="{BB962C8B-B14F-4D97-AF65-F5344CB8AC3E}">
        <p14:creationId xmlns:p14="http://schemas.microsoft.com/office/powerpoint/2010/main" val="518452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B5A2ACB-CE36-6141-BAFD-2448A1CD40D0}"/>
              </a:ext>
            </a:extLst>
          </p:cNvPr>
          <p:cNvSpPr>
            <a:spLocks noGrp="1"/>
          </p:cNvSpPr>
          <p:nvPr>
            <p:ph sz="half" idx="2"/>
          </p:nvPr>
        </p:nvSpPr>
        <p:spPr>
          <a:xfrm>
            <a:off x="4572000" y="136525"/>
            <a:ext cx="4038600" cy="4525963"/>
          </a:xfrm>
        </p:spPr>
        <p:txBody>
          <a:bodyPr>
            <a:normAutofit fontScale="55000" lnSpcReduction="20000"/>
          </a:bodyPr>
          <a:lstStyle/>
          <a:p>
            <a:pPr marL="0" indent="0" fontAlgn="base">
              <a:buNone/>
            </a:pPr>
            <a:r>
              <a:rPr lang="en-US" sz="2900" b="1" dirty="0"/>
              <a:t>Available in Apple Podcasts, Google Podcasts, and Spotify. </a:t>
            </a:r>
            <a:br>
              <a:rPr lang="en-US" dirty="0"/>
            </a:br>
            <a:endParaRPr lang="en-US" dirty="0"/>
          </a:p>
          <a:p>
            <a:pPr marL="0" indent="0" fontAlgn="base">
              <a:buNone/>
            </a:pPr>
            <a:r>
              <a:rPr lang="en-US" dirty="0"/>
              <a:t>How can you understand your legal rights and responsibilities? Especially with limited time, laws that are constantly evolving, and the fact that you are always on the move? Whether you are a parent, teacher, school leader, college student or just have an interest in school law, the LEGAL ONE Podcast provides a great option for you.</a:t>
            </a:r>
          </a:p>
          <a:p>
            <a:pPr marL="0" indent="0" fontAlgn="base">
              <a:buNone/>
            </a:pPr>
            <a:endParaRPr lang="en-US" dirty="0"/>
          </a:p>
          <a:p>
            <a:pPr marL="0" indent="0" fontAlgn="base">
              <a:buNone/>
            </a:pPr>
            <a:r>
              <a:rPr lang="en-US" dirty="0"/>
              <a:t>As the leading provider of school law training, the LEGAL ONE team of school law experts is pleased to offer the LEGAL ONE Podcast, a weekly podcast that helps you understand complex legal issues. Each episode will be hosted by a LEGAL ONE attorney, include information on recent developments in school law and provide tips for promoting collaboration between parents and schools.</a:t>
            </a:r>
          </a:p>
          <a:p>
            <a:pPr marL="0" indent="0">
              <a:buNone/>
            </a:pPr>
            <a:endParaRPr lang="en-US" dirty="0"/>
          </a:p>
        </p:txBody>
      </p:sp>
      <p:sp>
        <p:nvSpPr>
          <p:cNvPr id="2" name="Slide Number Placeholder 1">
            <a:extLst>
              <a:ext uri="{FF2B5EF4-FFF2-40B4-BE49-F238E27FC236}">
                <a16:creationId xmlns:a16="http://schemas.microsoft.com/office/drawing/2014/main" id="{2A7979CB-558C-7041-BAC1-F708BBE7AA30}"/>
              </a:ext>
            </a:extLst>
          </p:cNvPr>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26E0598-41B6-4983-81FA-25A5B912657C}" type="slidenum">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86</a:t>
            </a:fld>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3" name="Title 2">
            <a:extLst>
              <a:ext uri="{FF2B5EF4-FFF2-40B4-BE49-F238E27FC236}">
                <a16:creationId xmlns:a16="http://schemas.microsoft.com/office/drawing/2014/main" id="{03B2CE37-74FF-D346-BED1-FAE5F8019754}"/>
              </a:ext>
            </a:extLst>
          </p:cNvPr>
          <p:cNvSpPr>
            <a:spLocks noGrp="1"/>
          </p:cNvSpPr>
          <p:nvPr>
            <p:ph type="title"/>
          </p:nvPr>
        </p:nvSpPr>
        <p:spPr>
          <a:xfrm>
            <a:off x="380374" y="5494017"/>
            <a:ext cx="8229600" cy="1143000"/>
          </a:xfrm>
        </p:spPr>
        <p:txBody>
          <a:bodyPr>
            <a:noAutofit/>
          </a:bodyPr>
          <a:lstStyle/>
          <a:p>
            <a:r>
              <a:rPr lang="en-US" sz="2800" dirty="0">
                <a:hlinkClick r:id="rId3"/>
              </a:rPr>
              <a:t>http://njpsa.org/the-legal-one-podcast/</a:t>
            </a:r>
            <a:r>
              <a:rPr lang="en-US" sz="2800" dirty="0"/>
              <a:t> </a:t>
            </a:r>
          </a:p>
        </p:txBody>
      </p:sp>
      <p:pic>
        <p:nvPicPr>
          <p:cNvPr id="1026" name="Picture 2">
            <a:hlinkClick r:id="rId3"/>
            <a:extLst>
              <a:ext uri="{FF2B5EF4-FFF2-40B4-BE49-F238E27FC236}">
                <a16:creationId xmlns:a16="http://schemas.microsoft.com/office/drawing/2014/main" id="{C1C5702F-B789-C341-90BF-87793A04F4F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7869" t="-1" r="8988" b="-457"/>
          <a:stretch/>
        </p:blipFill>
        <p:spPr bwMode="auto">
          <a:xfrm>
            <a:off x="297862" y="678125"/>
            <a:ext cx="4274138" cy="344276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spotify-logo-png-file-spotify-badge-large-png-1280">
            <a:hlinkClick r:id="rId5"/>
            <a:extLst>
              <a:ext uri="{FF2B5EF4-FFF2-40B4-BE49-F238E27FC236}">
                <a16:creationId xmlns:a16="http://schemas.microsoft.com/office/drawing/2014/main" id="{3E711E33-E774-B24A-9DE0-38479976D4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140" y="4908688"/>
            <a:ext cx="2095187" cy="76804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odcasts, From Science Friday">
            <a:hlinkClick r:id="rId7"/>
            <a:extLst>
              <a:ext uri="{FF2B5EF4-FFF2-40B4-BE49-F238E27FC236}">
                <a16:creationId xmlns:a16="http://schemas.microsoft.com/office/drawing/2014/main" id="{B98E0974-C9E5-934F-9727-E8F2DAD9B01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673" y="4928000"/>
            <a:ext cx="3056880" cy="73740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odcast — Talking Elite Fitness">
            <a:hlinkClick r:id="rId9"/>
            <a:extLst>
              <a:ext uri="{FF2B5EF4-FFF2-40B4-BE49-F238E27FC236}">
                <a16:creationId xmlns:a16="http://schemas.microsoft.com/office/drawing/2014/main" id="{7CC0A151-6BCB-D841-BEB4-D5E97CF12EF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92574" y="4908688"/>
            <a:ext cx="2920544" cy="743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Qr code&#10;&#10;Description automatically generated">
            <a:extLst>
              <a:ext uri="{FF2B5EF4-FFF2-40B4-BE49-F238E27FC236}">
                <a16:creationId xmlns:a16="http://schemas.microsoft.com/office/drawing/2014/main" id="{12F7B55C-4A47-9674-DE25-E255D6F75BF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0374" y="5862720"/>
            <a:ext cx="737406" cy="737406"/>
          </a:xfrm>
          <a:prstGeom prst="rect">
            <a:avLst/>
          </a:prstGeom>
        </p:spPr>
      </p:pic>
    </p:spTree>
    <p:extLst>
      <p:ext uri="{BB962C8B-B14F-4D97-AF65-F5344CB8AC3E}">
        <p14:creationId xmlns:p14="http://schemas.microsoft.com/office/powerpoint/2010/main" val="42895156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dirty="0"/>
              <a:t>Certificate &amp; Evaluation</a:t>
            </a:r>
          </a:p>
        </p:txBody>
      </p:sp>
      <p:sp>
        <p:nvSpPr>
          <p:cNvPr id="11267" name="Content Placeholder 2"/>
          <p:cNvSpPr>
            <a:spLocks noGrp="1"/>
          </p:cNvSpPr>
          <p:nvPr>
            <p:ph idx="1"/>
          </p:nvPr>
        </p:nvSpPr>
        <p:spPr/>
        <p:txBody>
          <a:bodyPr>
            <a:normAutofit fontScale="92500" lnSpcReduction="10000"/>
          </a:bodyPr>
          <a:lstStyle/>
          <a:p>
            <a:pPr marL="0" indent="0" algn="ctr" eaLnBrk="1" hangingPunct="1">
              <a:buFont typeface="Arial" panose="020B0604020202020204" pitchFamily="34" charset="0"/>
              <a:buNone/>
            </a:pPr>
            <a:r>
              <a:rPr lang="en-US" altLang="en-US" sz="2400" dirty="0"/>
              <a:t>Today’s professional development certificate is available to save/download at the end of a </a:t>
            </a:r>
            <a:r>
              <a:rPr lang="en-US" altLang="en-US" sz="2400" b="1" i="1" u="sng" dirty="0"/>
              <a:t>brief</a:t>
            </a:r>
            <a:r>
              <a:rPr lang="en-US" altLang="en-US" sz="2400" dirty="0"/>
              <a:t> evaluation. </a:t>
            </a:r>
          </a:p>
          <a:p>
            <a:pPr marL="0" indent="0" algn="ctr" eaLnBrk="1" hangingPunct="1">
              <a:buFont typeface="Arial" panose="020B0604020202020204" pitchFamily="34" charset="0"/>
              <a:buNone/>
            </a:pPr>
            <a:endParaRPr lang="en-US" altLang="en-US" sz="2400" dirty="0"/>
          </a:p>
          <a:p>
            <a:pPr marL="0" indent="0" algn="ctr" eaLnBrk="1" hangingPunct="1">
              <a:buFont typeface="Arial" panose="020B0604020202020204" pitchFamily="34" charset="0"/>
              <a:buNone/>
            </a:pPr>
            <a:r>
              <a:rPr lang="en-US" altLang="en-US" sz="2400" b="1" dirty="0">
                <a:hlinkClick r:id="rId3"/>
              </a:rPr>
              <a:t>https://www.surveymonkey.com/r/LO-Fairfield-230314</a:t>
            </a:r>
            <a:r>
              <a:rPr lang="en-US" altLang="en-US" sz="2400" b="1" dirty="0"/>
              <a:t> </a:t>
            </a:r>
          </a:p>
          <a:p>
            <a:pPr marL="0" indent="0" algn="ctr" eaLnBrk="1" hangingPunct="1">
              <a:buFont typeface="Arial" panose="020B0604020202020204" pitchFamily="34" charset="0"/>
              <a:buNone/>
            </a:pPr>
            <a:endParaRPr lang="en-US" altLang="en-US" sz="2400" b="1" dirty="0"/>
          </a:p>
          <a:p>
            <a:pPr marL="0" indent="0" algn="ctr" eaLnBrk="1" hangingPunct="1">
              <a:buFont typeface="Arial" panose="020B0604020202020204" pitchFamily="34" charset="0"/>
              <a:buNone/>
            </a:pPr>
            <a:endParaRPr lang="en-US" altLang="en-US" sz="2800" dirty="0"/>
          </a:p>
          <a:p>
            <a:pPr marL="0" indent="0" algn="ctr" eaLnBrk="1" hangingPunct="1">
              <a:buFont typeface="Arial" panose="020B0604020202020204" pitchFamily="34" charset="0"/>
              <a:buNone/>
            </a:pPr>
            <a:endParaRPr lang="en-US" altLang="en-US" sz="2800" dirty="0"/>
          </a:p>
          <a:p>
            <a:pPr marL="0" indent="0" algn="ctr" eaLnBrk="1" hangingPunct="1">
              <a:buFont typeface="Arial" panose="020B0604020202020204" pitchFamily="34" charset="0"/>
              <a:buNone/>
            </a:pPr>
            <a:endParaRPr lang="en-US" altLang="en-US" sz="2800" b="1" i="1" dirty="0"/>
          </a:p>
          <a:p>
            <a:pPr marL="0" indent="0" algn="ctr" eaLnBrk="1" hangingPunct="1">
              <a:buFont typeface="Arial" panose="020B0604020202020204" pitchFamily="34" charset="0"/>
              <a:buNone/>
            </a:pPr>
            <a:endParaRPr lang="en-US" altLang="en-US" sz="2400" b="1" i="1" dirty="0"/>
          </a:p>
          <a:p>
            <a:pPr marL="0" indent="0" algn="ctr" eaLnBrk="1" hangingPunct="1">
              <a:buFont typeface="Arial" panose="020B0604020202020204" pitchFamily="34" charset="0"/>
              <a:buNone/>
            </a:pPr>
            <a:endParaRPr lang="en-US" altLang="en-US" sz="2400" b="1" i="1" dirty="0"/>
          </a:p>
          <a:p>
            <a:pPr marL="0" indent="0" algn="ctr" eaLnBrk="1" hangingPunct="1">
              <a:buFont typeface="Arial" panose="020B0604020202020204" pitchFamily="34" charset="0"/>
              <a:buNone/>
            </a:pPr>
            <a:r>
              <a:rPr lang="en-US" altLang="en-US" sz="2400" b="1" i="1" dirty="0"/>
              <a:t>Please take a few minutes to let us know what you thought of the session!</a:t>
            </a:r>
          </a:p>
        </p:txBody>
      </p:sp>
      <p:sp>
        <p:nvSpPr>
          <p:cNvPr id="2" name="Slide Number Placeholder 1"/>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E443D2D3-79D4-425E-A51E-1C8F275C5E7B}" type="slidenum">
              <a:rPr kumimoji="0" lang="en-US"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87</a:t>
            </a:fld>
            <a:endParaRPr kumimoji="0" lang="en-US"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descr="Qr code&#10;&#10;Description automatically generated">
            <a:extLst>
              <a:ext uri="{FF2B5EF4-FFF2-40B4-BE49-F238E27FC236}">
                <a16:creationId xmlns:a16="http://schemas.microsoft.com/office/drawing/2014/main" id="{8ECB5CC3-05D2-C55D-8B40-1DE64D3F4E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8118" y="3393897"/>
            <a:ext cx="1863903" cy="1863903"/>
          </a:xfrm>
          <a:prstGeom prst="rect">
            <a:avLst/>
          </a:prstGeom>
        </p:spPr>
      </p:pic>
    </p:spTree>
    <p:extLst>
      <p:ext uri="{BB962C8B-B14F-4D97-AF65-F5344CB8AC3E}">
        <p14:creationId xmlns:p14="http://schemas.microsoft.com/office/powerpoint/2010/main" val="1464679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609" name="Google Shape;609;p87"/>
          <p:cNvSpPr txBox="1">
            <a:spLocks noGrp="1"/>
          </p:cNvSpPr>
          <p:nvPr>
            <p:ph type="title"/>
          </p:nvPr>
        </p:nvSpPr>
        <p:spPr>
          <a:xfrm>
            <a:off x="0" y="1524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000"/>
              <a:buFont typeface="Calibri"/>
              <a:buNone/>
            </a:pPr>
            <a:r>
              <a:rPr lang="en-US" sz="4000" u="sng" dirty="0"/>
              <a:t>New Jersey Case Law - Characteristic</a:t>
            </a:r>
            <a:endParaRPr dirty="0"/>
          </a:p>
        </p:txBody>
      </p:sp>
      <p:sp>
        <p:nvSpPr>
          <p:cNvPr id="610" name="Google Shape;610;p87"/>
          <p:cNvSpPr txBox="1">
            <a:spLocks noGrp="1"/>
          </p:cNvSpPr>
          <p:nvPr>
            <p:ph type="body" idx="1"/>
          </p:nvPr>
        </p:nvSpPr>
        <p:spPr>
          <a:xfrm>
            <a:off x="228600" y="1219200"/>
            <a:ext cx="8758200" cy="5410200"/>
          </a:xfrm>
          <a:prstGeom prst="rect">
            <a:avLst/>
          </a:prstGeom>
          <a:noFill/>
          <a:ln>
            <a:noFill/>
          </a:ln>
        </p:spPr>
        <p:txBody>
          <a:bodyPr spcFirstLastPara="1" wrap="square" lIns="91425" tIns="45700" rIns="91425" bIns="45700" anchor="t" anchorCtr="0">
            <a:noAutofit/>
          </a:bodyPr>
          <a:lstStyle/>
          <a:p>
            <a:pPr marL="0" lvl="0" indent="0" algn="ctr" rtl="0">
              <a:lnSpc>
                <a:spcPct val="120000"/>
              </a:lnSpc>
              <a:spcBef>
                <a:spcPts val="0"/>
              </a:spcBef>
              <a:spcAft>
                <a:spcPts val="0"/>
              </a:spcAft>
              <a:buClr>
                <a:srgbClr val="3868D4"/>
              </a:buClr>
              <a:buSzPts val="3200"/>
              <a:buNone/>
            </a:pPr>
            <a:r>
              <a:rPr lang="en-US" sz="3000" b="1" i="1" dirty="0">
                <a:solidFill>
                  <a:srgbClr val="3868D4"/>
                </a:solidFill>
              </a:rPr>
              <a:t>C.S. o/b/o J.S. v. Bd. of Ed. of the Twp. of Lacey Commissioner 10/16/19 </a:t>
            </a:r>
            <a:endParaRPr sz="3000" dirty="0"/>
          </a:p>
          <a:p>
            <a:pPr marL="342900" lvl="0" indent="-336550" algn="l" rtl="0">
              <a:spcBef>
                <a:spcPts val="560"/>
              </a:spcBef>
              <a:spcAft>
                <a:spcPts val="0"/>
              </a:spcAft>
              <a:buClr>
                <a:schemeClr val="dk1"/>
              </a:buClr>
              <a:buSzPts val="2700"/>
              <a:buChar char="•"/>
            </a:pPr>
            <a:r>
              <a:rPr lang="en-US" sz="2700" dirty="0"/>
              <a:t>Board set forth two potential distinguishing characteristics; perceived sexual orientation and weaker and more vulnerable female. </a:t>
            </a:r>
            <a:r>
              <a:rPr lang="en-US" sz="2700" b="1" dirty="0"/>
              <a:t>Insufficient evidence presented. </a:t>
            </a:r>
            <a:endParaRPr sz="2700" b="1" dirty="0"/>
          </a:p>
          <a:p>
            <a:pPr marL="342900" lvl="0" indent="0" algn="l" rtl="0">
              <a:spcBef>
                <a:spcPts val="560"/>
              </a:spcBef>
              <a:spcAft>
                <a:spcPts val="0"/>
              </a:spcAft>
              <a:buNone/>
            </a:pPr>
            <a:endParaRPr sz="1000" dirty="0"/>
          </a:p>
          <a:p>
            <a:pPr marL="342900" lvl="0" indent="-336550" algn="l" rtl="0">
              <a:spcBef>
                <a:spcPts val="560"/>
              </a:spcBef>
              <a:spcAft>
                <a:spcPts val="0"/>
              </a:spcAft>
              <a:buClr>
                <a:schemeClr val="dk1"/>
              </a:buClr>
              <a:buSzPts val="2700"/>
              <a:buChar char="•"/>
            </a:pPr>
            <a:r>
              <a:rPr lang="en-US" sz="2700" dirty="0"/>
              <a:t>Nothing in conduct during chorus class raised the issue of sexual orientation or “a perception related to a sexual characteristic”, nor were the alleged words and/or actions related to the “perceived status of a weaker and emotionally vulnerable female.”</a:t>
            </a:r>
            <a:endParaRPr sz="2700" b="1" dirty="0"/>
          </a:p>
        </p:txBody>
      </p:sp>
      <p:sp>
        <p:nvSpPr>
          <p:cNvPr id="2" name="Slide Number Placeholder 1">
            <a:extLst>
              <a:ext uri="{FF2B5EF4-FFF2-40B4-BE49-F238E27FC236}">
                <a16:creationId xmlns:a16="http://schemas.microsoft.com/office/drawing/2014/main" id="{FB55F6A3-B4BA-3A48-BDCF-1F6DA7C9595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dirty="0"/>
          </a:p>
        </p:txBody>
      </p:sp>
    </p:spTree>
    <p:extLst>
      <p:ext uri="{BB962C8B-B14F-4D97-AF65-F5344CB8AC3E}">
        <p14:creationId xmlns:p14="http://schemas.microsoft.com/office/powerpoint/2010/main" val="492490204"/>
      </p:ext>
    </p:extLst>
  </p:cSld>
  <p:clrMapOvr>
    <a:masterClrMapping/>
  </p:clrMapOvr>
</p:sld>
</file>

<file path=ppt/theme/theme1.xml><?xml version="1.0" encoding="utf-8"?>
<a:theme xmlns:a="http://schemas.openxmlformats.org/drawingml/2006/main" name="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LO April 20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27794</TotalTime>
  <Words>10807</Words>
  <Application>Microsoft Macintosh PowerPoint</Application>
  <PresentationFormat>On-screen Show (4:3)</PresentationFormat>
  <Paragraphs>898</Paragraphs>
  <Slides>87</Slides>
  <Notes>33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87</vt:i4>
      </vt:variant>
    </vt:vector>
  </HeadingPairs>
  <TitlesOfParts>
    <vt:vector size="96" baseType="lpstr">
      <vt:lpstr>ＭＳ Ｐゴシック</vt:lpstr>
      <vt:lpstr>ヒラギノ角ゴ Pro W3</vt:lpstr>
      <vt:lpstr>Arial</vt:lpstr>
      <vt:lpstr>Calibri</vt:lpstr>
      <vt:lpstr>Times New Roman</vt:lpstr>
      <vt:lpstr>LO April 2021</vt:lpstr>
      <vt:lpstr>1_LO April 2021</vt:lpstr>
      <vt:lpstr>2_LO April 2021</vt:lpstr>
      <vt:lpstr>3_LO April 2021</vt:lpstr>
      <vt:lpstr>  </vt:lpstr>
      <vt:lpstr>DISCLAIMER</vt:lpstr>
      <vt:lpstr>Presentation Materials</vt:lpstr>
      <vt:lpstr>Overview</vt:lpstr>
      <vt:lpstr>Hib definition</vt:lpstr>
      <vt:lpstr>HIB Defined</vt:lpstr>
      <vt:lpstr>HIB Defined</vt:lpstr>
      <vt:lpstr>New Jersey Case Law –  Can’t Assume Characteristic </vt:lpstr>
      <vt:lpstr>New Jersey Case Law - Characteristic</vt:lpstr>
      <vt:lpstr>HIB Defined</vt:lpstr>
      <vt:lpstr>HIB Defined</vt:lpstr>
      <vt:lpstr>The Road to HIB May be  Paved with Good Intentions!</vt:lpstr>
      <vt:lpstr>Some Students Are More Resilient</vt:lpstr>
      <vt:lpstr>Case Law – Access to Records</vt:lpstr>
      <vt:lpstr>FERPA—Permissible Release of Education Records Without Consent</vt:lpstr>
      <vt:lpstr>Unpacking the HIB Definition</vt:lpstr>
      <vt:lpstr>HIB &amp; Adults</vt:lpstr>
      <vt:lpstr>Reporting Suspected Bias-Related Acts and the Link to Suspected HIB</vt:lpstr>
      <vt:lpstr>What If …</vt:lpstr>
      <vt:lpstr>Communicating with Parents</vt:lpstr>
      <vt:lpstr>Upon Learning of Alleged Incident</vt:lpstr>
      <vt:lpstr>If Parent Has Relevant Information</vt:lpstr>
      <vt:lpstr>After BOE is informed</vt:lpstr>
      <vt:lpstr>BOE Hearing for Parent</vt:lpstr>
      <vt:lpstr> Recently Approved Legislation,  P.L. 2021, c.338 – S1790 </vt:lpstr>
      <vt:lpstr>S1790</vt:lpstr>
      <vt:lpstr>S1790 (cont’d)</vt:lpstr>
      <vt:lpstr>S1790 (cont’d)</vt:lpstr>
      <vt:lpstr>S1790 (cont’d)</vt:lpstr>
      <vt:lpstr>S1790 (cont’d)</vt:lpstr>
      <vt:lpstr>S1790 (cont’d)</vt:lpstr>
      <vt:lpstr>Other Legislation Impacting HIB</vt:lpstr>
      <vt:lpstr>New Legislation – Reporting Discipline Data on School District Website</vt:lpstr>
      <vt:lpstr>New Legislation – Student Suspension</vt:lpstr>
      <vt:lpstr>New Legislation – Student Suspension</vt:lpstr>
      <vt:lpstr>Role of School Safety/Climate Team</vt:lpstr>
      <vt:lpstr>Role of SST (Continued)</vt:lpstr>
      <vt:lpstr>Role of SST (cont’d)</vt:lpstr>
      <vt:lpstr>Lgbtq students and free speech issues</vt:lpstr>
      <vt:lpstr>Cases Dealing with LGBTQ+ Status</vt:lpstr>
      <vt:lpstr>Landmark NJ Supreme Court Case</vt:lpstr>
      <vt:lpstr>Taking Into Account the Circumstances of Incident when Contacting Parents</vt:lpstr>
      <vt:lpstr>Transgender Students and Staff</vt:lpstr>
      <vt:lpstr>DOE Transgender Student Guidance </vt:lpstr>
      <vt:lpstr>Transgender Guidance Challenges</vt:lpstr>
      <vt:lpstr>Gregory Janicki v. Washington Twshp SD – 8/31/2021</vt:lpstr>
      <vt:lpstr>P.L. 2021, c.32 - What the Statute Says</vt:lpstr>
      <vt:lpstr>New Legislation – AAPI Instruction</vt:lpstr>
      <vt:lpstr>Student Discipline – First Amendment Rights</vt:lpstr>
      <vt:lpstr>Student Discipline – First Amendment Rights</vt:lpstr>
      <vt:lpstr>What If …</vt:lpstr>
      <vt:lpstr>Religious Expression SCOTUS</vt:lpstr>
      <vt:lpstr>Religious Expression (cont’d)</vt:lpstr>
      <vt:lpstr>What If a staff member…</vt:lpstr>
      <vt:lpstr>Staff Speech Issues  “Pickering Balancing Test”</vt:lpstr>
      <vt:lpstr>Receiving allegations and launching an hib investigation</vt:lpstr>
      <vt:lpstr>Investigation Steps</vt:lpstr>
      <vt:lpstr>Receiving HIB Allegations &amp; Launching an HIB Investigation</vt:lpstr>
      <vt:lpstr>What was Said or Written?</vt:lpstr>
      <vt:lpstr>Receiving Allegations</vt:lpstr>
      <vt:lpstr>Students</vt:lpstr>
      <vt:lpstr>Anonymous Student Reports</vt:lpstr>
      <vt:lpstr>Parents</vt:lpstr>
      <vt:lpstr>Staff Members</vt:lpstr>
      <vt:lpstr>Law Enforcement</vt:lpstr>
      <vt:lpstr>2019 Revised Memorandum of Agreement</vt:lpstr>
      <vt:lpstr>Role of Approved Private Schools for Students with Disabilities (APSSDs)</vt:lpstr>
      <vt:lpstr>Role of Approved Private Schools for Students with Disabilities (APSSDs)</vt:lpstr>
      <vt:lpstr>Others</vt:lpstr>
      <vt:lpstr>Case Law</vt:lpstr>
      <vt:lpstr>New Jersey Anti-Bullying Case Law</vt:lpstr>
      <vt:lpstr>New Jersey Anti-Bullying Case Law</vt:lpstr>
      <vt:lpstr>New Jersey Case Law –  Equally Mean Coach</vt:lpstr>
      <vt:lpstr>New Jersey Anti-Bullying Case Law</vt:lpstr>
      <vt:lpstr>New Jersey Anti-Bullying Case Law</vt:lpstr>
      <vt:lpstr>New Jersey Anti-Bullying Case Law</vt:lpstr>
      <vt:lpstr>New Jersey Anti-Bullying Case Law</vt:lpstr>
      <vt:lpstr>New Jersey Anti-Bullying Case Law </vt:lpstr>
      <vt:lpstr>New Jersey Anti-Bullying Case Law </vt:lpstr>
      <vt:lpstr>New Jersey Anti-Bullying Case Law</vt:lpstr>
      <vt:lpstr>Procedural Rollercoaster!</vt:lpstr>
      <vt:lpstr>New Jersey Anti-Bullying Case Law</vt:lpstr>
      <vt:lpstr>New Jersey Anti-Bullying Case Law</vt:lpstr>
      <vt:lpstr>Conclusion</vt:lpstr>
      <vt:lpstr>PowerPoint Presentation</vt:lpstr>
      <vt:lpstr>http://njpsa.org/the-legal-one-podcast/ </vt:lpstr>
      <vt:lpstr>Certificate &amp; Evaluation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Rebecca Lovelace</dc:creator>
  <cp:lastModifiedBy>Microsoft Office User</cp:lastModifiedBy>
  <cp:revision>69</cp:revision>
  <cp:lastPrinted>2023-01-25T17:07:18Z</cp:lastPrinted>
  <dcterms:created xsi:type="dcterms:W3CDTF">2021-08-03T17:45:02Z</dcterms:created>
  <dcterms:modified xsi:type="dcterms:W3CDTF">2023-03-14T13:24:23Z</dcterms:modified>
</cp:coreProperties>
</file>